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9906000" cy="6858000" type="A4"/>
  <p:notesSz cx="9939338" cy="6807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経営企画室PC" initials="経営企画室PC" lastIdx="1" clrIdx="0">
    <p:extLst>
      <p:ext uri="{19B8F6BF-5375-455C-9EA6-DF929625EA0E}">
        <p15:presenceInfo xmlns:p15="http://schemas.microsoft.com/office/powerpoint/2012/main" userId="S-1-5-21-3756383158-1930801379-57061135-48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BCE"/>
    <a:srgbClr val="D3ED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92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6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6888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9275" y="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A39AF-DF12-4560-83DB-1D554A050637}" type="datetimeFigureOut">
              <a:rPr kumimoji="1" lang="ja-JP" altLang="en-US" smtClean="0"/>
              <a:t>2026/5/8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309938" y="850900"/>
            <a:ext cx="3319462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3775" y="3276600"/>
            <a:ext cx="7951788" cy="2679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465888"/>
            <a:ext cx="4306888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9275" y="6465888"/>
            <a:ext cx="430847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EE780-15B7-4B8F-98B1-0CA958D749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5988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A765E-80BF-43F1-AC90-43CB29C11892}" type="datetimeFigureOut">
              <a:rPr kumimoji="1" lang="ja-JP" altLang="en-US" smtClean="0"/>
              <a:t>2026/5/8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2EDD8-866D-4559-BDCD-B8F9B6329E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324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A765E-80BF-43F1-AC90-43CB29C11892}" type="datetimeFigureOut">
              <a:rPr kumimoji="1" lang="ja-JP" altLang="en-US" smtClean="0"/>
              <a:t>2026/5/8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2EDD8-866D-4559-BDCD-B8F9B6329E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10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A765E-80BF-43F1-AC90-43CB29C11892}" type="datetimeFigureOut">
              <a:rPr kumimoji="1" lang="ja-JP" altLang="en-US" smtClean="0"/>
              <a:t>2026/5/8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2EDD8-866D-4559-BDCD-B8F9B6329E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495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A765E-80BF-43F1-AC90-43CB29C11892}" type="datetimeFigureOut">
              <a:rPr kumimoji="1" lang="ja-JP" altLang="en-US" smtClean="0"/>
              <a:t>2026/5/8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2EDD8-866D-4559-BDCD-B8F9B6329E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9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A765E-80BF-43F1-AC90-43CB29C11892}" type="datetimeFigureOut">
              <a:rPr kumimoji="1" lang="ja-JP" altLang="en-US" smtClean="0"/>
              <a:t>2026/5/8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2EDD8-866D-4559-BDCD-B8F9B6329E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8177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A765E-80BF-43F1-AC90-43CB29C11892}" type="datetimeFigureOut">
              <a:rPr kumimoji="1" lang="ja-JP" altLang="en-US" smtClean="0"/>
              <a:t>2026/5/8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2EDD8-866D-4559-BDCD-B8F9B6329E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1233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A765E-80BF-43F1-AC90-43CB29C11892}" type="datetimeFigureOut">
              <a:rPr kumimoji="1" lang="ja-JP" altLang="en-US" smtClean="0"/>
              <a:t>2026/5/8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2EDD8-866D-4559-BDCD-B8F9B6329E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87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A765E-80BF-43F1-AC90-43CB29C11892}" type="datetimeFigureOut">
              <a:rPr kumimoji="1" lang="ja-JP" altLang="en-US" smtClean="0"/>
              <a:t>2026/5/8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2EDD8-866D-4559-BDCD-B8F9B6329E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6855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A765E-80BF-43F1-AC90-43CB29C11892}" type="datetimeFigureOut">
              <a:rPr kumimoji="1" lang="ja-JP" altLang="en-US" smtClean="0"/>
              <a:t>2026/5/8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2EDD8-866D-4559-BDCD-B8F9B6329E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4964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A765E-80BF-43F1-AC90-43CB29C11892}" type="datetimeFigureOut">
              <a:rPr kumimoji="1" lang="ja-JP" altLang="en-US" smtClean="0"/>
              <a:t>2026/5/8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2EDD8-866D-4559-BDCD-B8F9B6329E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1361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A765E-80BF-43F1-AC90-43CB29C11892}" type="datetimeFigureOut">
              <a:rPr kumimoji="1" lang="ja-JP" altLang="en-US" smtClean="0"/>
              <a:t>2026/5/8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2EDD8-866D-4559-BDCD-B8F9B6329E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6371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A765E-80BF-43F1-AC90-43CB29C11892}" type="datetimeFigureOut">
              <a:rPr kumimoji="1" lang="ja-JP" altLang="en-US" smtClean="0"/>
              <a:t>2026/5/8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2EDD8-866D-4559-BDCD-B8F9B6329E0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0F62C4D-B6A6-44F9-A352-C727A0BE50D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267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3A0AC35A-D3AA-4D70-AD86-AF4E59FA5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7518"/>
            <a:ext cx="3403600" cy="230240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BCBA1DD-743C-4AE2-896E-FEBD82BC93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216" y="1140821"/>
            <a:ext cx="3603257" cy="2690302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3C5F671-4C94-4194-889A-D4E2AD129086}"/>
              </a:ext>
            </a:extLst>
          </p:cNvPr>
          <p:cNvSpPr txBox="1"/>
          <p:nvPr/>
        </p:nvSpPr>
        <p:spPr>
          <a:xfrm>
            <a:off x="655407" y="497215"/>
            <a:ext cx="7502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008BCE"/>
                </a:solidFill>
              </a:rPr>
              <a:t>　　　</a:t>
            </a:r>
            <a:r>
              <a:rPr kumimoji="1" lang="ja-JP" altLang="en-US" sz="4800" b="1" dirty="0">
                <a:solidFill>
                  <a:srgbClr val="008BCE"/>
                </a:solidFill>
              </a:rPr>
              <a:t>ニチレイ泳力検定</a:t>
            </a:r>
            <a:endParaRPr kumimoji="1" lang="ja-JP" altLang="en-US" sz="4400" b="1" dirty="0">
              <a:solidFill>
                <a:srgbClr val="008BCE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412E0B0-E505-4012-9A36-F5D2636706B6}"/>
              </a:ext>
            </a:extLst>
          </p:cNvPr>
          <p:cNvSpPr txBox="1"/>
          <p:nvPr/>
        </p:nvSpPr>
        <p:spPr>
          <a:xfrm>
            <a:off x="2038650" y="11199"/>
            <a:ext cx="7502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008BCE"/>
                </a:solidFill>
              </a:rPr>
              <a:t>コパンスイミングスクール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3A95BEF-F2E2-4130-8D2E-3BC1CE9C93E3}"/>
              </a:ext>
            </a:extLst>
          </p:cNvPr>
          <p:cNvSpPr txBox="1"/>
          <p:nvPr/>
        </p:nvSpPr>
        <p:spPr>
          <a:xfrm rot="21088464">
            <a:off x="2536413" y="3058917"/>
            <a:ext cx="4749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>勝負にチャレンジ！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B68DF0A-545E-4317-80A7-DBFCA22FDDA2}"/>
              </a:ext>
            </a:extLst>
          </p:cNvPr>
          <p:cNvSpPr txBox="1"/>
          <p:nvPr/>
        </p:nvSpPr>
        <p:spPr>
          <a:xfrm>
            <a:off x="34170" y="5919724"/>
            <a:ext cx="9753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100" b="1" dirty="0">
                <a:solidFill>
                  <a:srgbClr val="008BCE"/>
                </a:solidFill>
                <a:latin typeface="+mn-ea"/>
              </a:rPr>
              <a:t>[</a:t>
            </a:r>
            <a:r>
              <a:rPr kumimoji="1" lang="ja-JP" altLang="en-US" sz="2100" b="1" dirty="0">
                <a:solidFill>
                  <a:srgbClr val="008BCE"/>
                </a:solidFill>
                <a:latin typeface="+mn-ea"/>
              </a:rPr>
              <a:t>日程</a:t>
            </a:r>
            <a:r>
              <a:rPr kumimoji="1" lang="en-US" altLang="ja-JP" sz="2100" b="1" dirty="0">
                <a:solidFill>
                  <a:srgbClr val="008BCE"/>
                </a:solidFill>
                <a:latin typeface="+mn-ea"/>
              </a:rPr>
              <a:t>]6</a:t>
            </a:r>
            <a:r>
              <a:rPr kumimoji="1" lang="ja-JP" altLang="en-US" sz="2100" b="1" dirty="0">
                <a:solidFill>
                  <a:srgbClr val="008BCE"/>
                </a:solidFill>
                <a:latin typeface="+mn-ea"/>
              </a:rPr>
              <a:t>月</a:t>
            </a:r>
            <a:r>
              <a:rPr kumimoji="1" lang="en-US" altLang="ja-JP" sz="2100" b="1" dirty="0">
                <a:solidFill>
                  <a:srgbClr val="008BCE"/>
                </a:solidFill>
                <a:latin typeface="+mn-ea"/>
              </a:rPr>
              <a:t>7</a:t>
            </a:r>
            <a:r>
              <a:rPr kumimoji="1" lang="ja-JP" altLang="en-US" sz="2100" b="1" dirty="0">
                <a:solidFill>
                  <a:srgbClr val="008BCE"/>
                </a:solidFill>
                <a:latin typeface="+mn-ea"/>
              </a:rPr>
              <a:t>日</a:t>
            </a:r>
            <a:r>
              <a:rPr kumimoji="1" lang="en-US" altLang="ja-JP" sz="2100" b="1" dirty="0">
                <a:solidFill>
                  <a:srgbClr val="008BCE"/>
                </a:solidFill>
                <a:latin typeface="+mn-ea"/>
              </a:rPr>
              <a:t>(</a:t>
            </a:r>
            <a:r>
              <a:rPr kumimoji="1" lang="ja-JP" altLang="en-US" sz="2100" b="1" dirty="0">
                <a:solidFill>
                  <a:srgbClr val="008BCE"/>
                </a:solidFill>
                <a:latin typeface="+mn-ea"/>
              </a:rPr>
              <a:t>日</a:t>
            </a:r>
            <a:r>
              <a:rPr kumimoji="1" lang="en-US" altLang="ja-JP" sz="2100" b="1" dirty="0">
                <a:solidFill>
                  <a:srgbClr val="008BCE"/>
                </a:solidFill>
                <a:latin typeface="+mn-ea"/>
              </a:rPr>
              <a:t>)15:30</a:t>
            </a:r>
            <a:r>
              <a:rPr kumimoji="1" lang="ja-JP" altLang="en-US" sz="2100" b="1" dirty="0">
                <a:solidFill>
                  <a:srgbClr val="008BCE"/>
                </a:solidFill>
                <a:latin typeface="+mn-ea"/>
              </a:rPr>
              <a:t>～</a:t>
            </a:r>
            <a:r>
              <a:rPr kumimoji="1" lang="en-US" altLang="ja-JP" sz="2100" b="1" dirty="0">
                <a:solidFill>
                  <a:srgbClr val="008BCE"/>
                </a:solidFill>
                <a:latin typeface="+mn-ea"/>
              </a:rPr>
              <a:t>17:00</a:t>
            </a:r>
            <a:r>
              <a:rPr kumimoji="1" lang="ja-JP" altLang="en-US" sz="2100" b="1" dirty="0">
                <a:solidFill>
                  <a:srgbClr val="008BCE"/>
                </a:solidFill>
                <a:latin typeface="+mn-ea"/>
              </a:rPr>
              <a:t>       </a:t>
            </a:r>
            <a:r>
              <a:rPr kumimoji="1" lang="en-US" altLang="ja-JP" sz="2100" b="1" dirty="0">
                <a:solidFill>
                  <a:srgbClr val="008BCE"/>
                </a:solidFill>
                <a:latin typeface="+mn-ea"/>
              </a:rPr>
              <a:t>7</a:t>
            </a:r>
            <a:r>
              <a:rPr kumimoji="1" lang="ja-JP" altLang="en-US" sz="2100" b="1" dirty="0">
                <a:solidFill>
                  <a:srgbClr val="008BCE"/>
                </a:solidFill>
                <a:latin typeface="+mn-ea"/>
              </a:rPr>
              <a:t>月</a:t>
            </a:r>
            <a:r>
              <a:rPr kumimoji="1" lang="en-US" altLang="ja-JP" sz="2100" b="1" dirty="0">
                <a:solidFill>
                  <a:srgbClr val="008BCE"/>
                </a:solidFill>
                <a:latin typeface="+mn-ea"/>
              </a:rPr>
              <a:t>19</a:t>
            </a:r>
            <a:r>
              <a:rPr kumimoji="1" lang="ja-JP" altLang="en-US" sz="2100" b="1" dirty="0">
                <a:solidFill>
                  <a:srgbClr val="008BCE"/>
                </a:solidFill>
                <a:latin typeface="+mn-ea"/>
              </a:rPr>
              <a:t>日</a:t>
            </a:r>
            <a:r>
              <a:rPr kumimoji="1" lang="en-US" altLang="ja-JP" sz="2100" b="1" dirty="0">
                <a:solidFill>
                  <a:srgbClr val="008BCE"/>
                </a:solidFill>
                <a:latin typeface="+mn-ea"/>
              </a:rPr>
              <a:t>(</a:t>
            </a:r>
            <a:r>
              <a:rPr kumimoji="1" lang="ja-JP" altLang="en-US" sz="2100" b="1" dirty="0">
                <a:solidFill>
                  <a:srgbClr val="008BCE"/>
                </a:solidFill>
                <a:latin typeface="+mn-ea"/>
              </a:rPr>
              <a:t>日</a:t>
            </a:r>
            <a:r>
              <a:rPr kumimoji="1" lang="en-US" altLang="ja-JP" sz="2100" b="1" dirty="0">
                <a:solidFill>
                  <a:srgbClr val="008BCE"/>
                </a:solidFill>
                <a:latin typeface="+mn-ea"/>
              </a:rPr>
              <a:t>)15:00</a:t>
            </a:r>
            <a:r>
              <a:rPr kumimoji="1" lang="ja-JP" altLang="en-US" sz="2100" b="1" dirty="0">
                <a:solidFill>
                  <a:srgbClr val="008BCE"/>
                </a:solidFill>
                <a:latin typeface="+mn-ea"/>
              </a:rPr>
              <a:t>～</a:t>
            </a:r>
            <a:r>
              <a:rPr kumimoji="1" lang="en-US" altLang="ja-JP" sz="2100" b="1" dirty="0">
                <a:solidFill>
                  <a:srgbClr val="008BCE"/>
                </a:solidFill>
                <a:latin typeface="+mn-ea"/>
              </a:rPr>
              <a:t>16:30</a:t>
            </a:r>
            <a:endParaRPr kumimoji="1" lang="ja-JP" altLang="en-US" sz="2100" b="1" dirty="0">
              <a:solidFill>
                <a:srgbClr val="008BCE"/>
              </a:solidFill>
              <a:latin typeface="+mn-ea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46B1787-0CFC-4ED4-926B-AE5880D323FE}"/>
              </a:ext>
            </a:extLst>
          </p:cNvPr>
          <p:cNvSpPr txBox="1"/>
          <p:nvPr/>
        </p:nvSpPr>
        <p:spPr>
          <a:xfrm>
            <a:off x="3091009" y="6425925"/>
            <a:ext cx="2059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008BCE"/>
                </a:solidFill>
              </a:rPr>
              <a:t>[</a:t>
            </a:r>
            <a:r>
              <a:rPr kumimoji="1" lang="ja-JP" altLang="en-US" b="1" dirty="0">
                <a:solidFill>
                  <a:srgbClr val="008BCE"/>
                </a:solidFill>
              </a:rPr>
              <a:t>会場</a:t>
            </a:r>
            <a:r>
              <a:rPr kumimoji="1" lang="en-US" altLang="ja-JP" b="1" dirty="0">
                <a:solidFill>
                  <a:srgbClr val="008BCE"/>
                </a:solidFill>
              </a:rPr>
              <a:t>]</a:t>
            </a:r>
            <a:r>
              <a:rPr kumimoji="1" lang="ja-JP" altLang="en-US" b="1" dirty="0">
                <a:solidFill>
                  <a:srgbClr val="008BCE"/>
                </a:solidFill>
              </a:rPr>
              <a:t>コパン大垣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511C943-0539-4626-88D9-C93C29FF81C2}"/>
              </a:ext>
            </a:extLst>
          </p:cNvPr>
          <p:cNvSpPr txBox="1"/>
          <p:nvPr/>
        </p:nvSpPr>
        <p:spPr>
          <a:xfrm>
            <a:off x="5150718" y="6425925"/>
            <a:ext cx="4946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008BCE"/>
                </a:solidFill>
              </a:rPr>
              <a:t>[</a:t>
            </a:r>
            <a:r>
              <a:rPr kumimoji="1" lang="ja-JP" altLang="en-US" b="1" dirty="0">
                <a:solidFill>
                  <a:srgbClr val="008BCE"/>
                </a:solidFill>
              </a:rPr>
              <a:t>参加費</a:t>
            </a:r>
            <a:r>
              <a:rPr kumimoji="1" lang="en-US" altLang="ja-JP" b="1" dirty="0">
                <a:solidFill>
                  <a:srgbClr val="008BCE"/>
                </a:solidFill>
              </a:rPr>
              <a:t>]1</a:t>
            </a:r>
            <a:r>
              <a:rPr kumimoji="1" lang="ja-JP" altLang="en-US" b="1" dirty="0">
                <a:solidFill>
                  <a:srgbClr val="008BCE"/>
                </a:solidFill>
              </a:rPr>
              <a:t>種目</a:t>
            </a:r>
            <a:r>
              <a:rPr kumimoji="1" lang="en-US" altLang="ja-JP" b="1" dirty="0">
                <a:solidFill>
                  <a:srgbClr val="008BCE"/>
                </a:solidFill>
              </a:rPr>
              <a:t>2,200</a:t>
            </a:r>
            <a:r>
              <a:rPr kumimoji="1" lang="ja-JP" altLang="en-US" b="1" dirty="0">
                <a:solidFill>
                  <a:srgbClr val="008BCE"/>
                </a:solidFill>
              </a:rPr>
              <a:t>円　</a:t>
            </a:r>
            <a:r>
              <a:rPr kumimoji="1" lang="en-US" altLang="ja-JP" b="1" dirty="0">
                <a:solidFill>
                  <a:srgbClr val="008BCE"/>
                </a:solidFill>
              </a:rPr>
              <a:t>2</a:t>
            </a:r>
            <a:r>
              <a:rPr kumimoji="1" lang="ja-JP" altLang="en-US" b="1" dirty="0">
                <a:solidFill>
                  <a:srgbClr val="008BCE"/>
                </a:solidFill>
              </a:rPr>
              <a:t>種目受験は</a:t>
            </a:r>
            <a:r>
              <a:rPr kumimoji="1" lang="en-US" altLang="ja-JP" b="1" dirty="0">
                <a:solidFill>
                  <a:srgbClr val="008BCE"/>
                </a:solidFill>
              </a:rPr>
              <a:t>+1,650</a:t>
            </a:r>
            <a:r>
              <a:rPr kumimoji="1" lang="ja-JP" altLang="en-US" b="1" dirty="0">
                <a:solidFill>
                  <a:srgbClr val="008BCE"/>
                </a:solidFill>
              </a:rPr>
              <a:t>円</a:t>
            </a:r>
            <a:endParaRPr kumimoji="1" lang="en-US" altLang="ja-JP" b="1" dirty="0">
              <a:solidFill>
                <a:srgbClr val="008BCE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E204347-35D9-4974-BA11-D6F973E6EF3F}"/>
              </a:ext>
            </a:extLst>
          </p:cNvPr>
          <p:cNvSpPr txBox="1"/>
          <p:nvPr/>
        </p:nvSpPr>
        <p:spPr>
          <a:xfrm>
            <a:off x="0" y="6435133"/>
            <a:ext cx="3354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008BCE"/>
                </a:solidFill>
              </a:rPr>
              <a:t>[</a:t>
            </a:r>
            <a:r>
              <a:rPr kumimoji="1" lang="ja-JP" altLang="en-US" b="1" dirty="0">
                <a:solidFill>
                  <a:srgbClr val="008BCE"/>
                </a:solidFill>
              </a:rPr>
              <a:t>参加資格</a:t>
            </a:r>
            <a:r>
              <a:rPr kumimoji="1" lang="en-US" altLang="ja-JP" b="1" dirty="0">
                <a:solidFill>
                  <a:srgbClr val="008BCE"/>
                </a:solidFill>
              </a:rPr>
              <a:t>]</a:t>
            </a:r>
            <a:r>
              <a:rPr kumimoji="1" lang="ja-JP" altLang="en-US" b="1" dirty="0">
                <a:solidFill>
                  <a:srgbClr val="008BCE"/>
                </a:solidFill>
              </a:rPr>
              <a:t>コパン級 </a:t>
            </a:r>
            <a:r>
              <a:rPr kumimoji="1" lang="en-US" altLang="ja-JP" b="1" dirty="0">
                <a:solidFill>
                  <a:srgbClr val="008BCE"/>
                </a:solidFill>
              </a:rPr>
              <a:t>8</a:t>
            </a:r>
            <a:r>
              <a:rPr kumimoji="1" lang="ja-JP" altLang="en-US" b="1" dirty="0">
                <a:solidFill>
                  <a:srgbClr val="008BCE"/>
                </a:solidFill>
              </a:rPr>
              <a:t>級以上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3A73EAC-4A56-40E0-A8D3-61E0C2B4E4C5}"/>
              </a:ext>
            </a:extLst>
          </p:cNvPr>
          <p:cNvSpPr/>
          <p:nvPr/>
        </p:nvSpPr>
        <p:spPr>
          <a:xfrm>
            <a:off x="6665451" y="3524109"/>
            <a:ext cx="3240549" cy="2207521"/>
          </a:xfrm>
          <a:prstGeom prst="rect">
            <a:avLst/>
          </a:prstGeom>
          <a:solidFill>
            <a:srgbClr val="D3ED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15B1BCA-12DA-4B92-95CC-2A8C8CBCB0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614" y="3191610"/>
            <a:ext cx="4096646" cy="3058858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875F415-85DA-4874-82E6-50D966B91342}"/>
              </a:ext>
            </a:extLst>
          </p:cNvPr>
          <p:cNvSpPr txBox="1"/>
          <p:nvPr/>
        </p:nvSpPr>
        <p:spPr>
          <a:xfrm rot="21088464">
            <a:off x="1226449" y="3656655"/>
            <a:ext cx="7060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>日頃の練習の成果を出し切ろう！</a:t>
            </a:r>
          </a:p>
        </p:txBody>
      </p:sp>
      <p:sp>
        <p:nvSpPr>
          <p:cNvPr id="22" name="吹き出し: 円形 21">
            <a:extLst>
              <a:ext uri="{FF2B5EF4-FFF2-40B4-BE49-F238E27FC236}">
                <a16:creationId xmlns:a16="http://schemas.microsoft.com/office/drawing/2014/main" id="{1B5EDFAA-40C9-4B04-A636-87BA04036669}"/>
              </a:ext>
            </a:extLst>
          </p:cNvPr>
          <p:cNvSpPr/>
          <p:nvPr/>
        </p:nvSpPr>
        <p:spPr>
          <a:xfrm rot="497769">
            <a:off x="7134268" y="5301933"/>
            <a:ext cx="2765329" cy="1034881"/>
          </a:xfrm>
          <a:prstGeom prst="wedgeEllipseCallout">
            <a:avLst>
              <a:gd name="adj1" fmla="val 9854"/>
              <a:gd name="adj2" fmla="val 48606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20" name="テキスト ボックス 7">
            <a:extLst>
              <a:ext uri="{FF2B5EF4-FFF2-40B4-BE49-F238E27FC236}">
                <a16:creationId xmlns:a16="http://schemas.microsoft.com/office/drawing/2014/main" id="{1F63C766-F995-47E0-9DAF-08210139EA61}"/>
              </a:ext>
            </a:extLst>
          </p:cNvPr>
          <p:cNvSpPr txBox="1"/>
          <p:nvPr/>
        </p:nvSpPr>
        <p:spPr>
          <a:xfrm rot="452158">
            <a:off x="7397859" y="5332477"/>
            <a:ext cx="2185033" cy="105972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1400" dirty="0">
                <a:ln w="3175">
                  <a:solidFill>
                    <a:sysClr val="windowText" lastClr="000000"/>
                  </a:solidFill>
                </a:ln>
                <a:solidFill>
                  <a:srgbClr val="FF7C80"/>
                </a:solidFill>
                <a:latin typeface="HGS創英角ﾎﾟｯﾌﾟ体" pitchFamily="50" charset="-128"/>
                <a:ea typeface="HGS創英角ﾎﾟｯﾌﾟ体" pitchFamily="50" charset="-128"/>
              </a:rPr>
              <a:t>3</a:t>
            </a:r>
            <a:r>
              <a:rPr kumimoji="1" lang="ja-JP" altLang="en-US" sz="1400" baseline="0" dirty="0">
                <a:ln w="3175">
                  <a:solidFill>
                    <a:sysClr val="windowText" lastClr="000000"/>
                  </a:solidFill>
                </a:ln>
                <a:solidFill>
                  <a:srgbClr val="FF7C80"/>
                </a:solidFill>
                <a:latin typeface="HGS創英角ﾎﾟｯﾌﾟ体" pitchFamily="50" charset="-128"/>
                <a:ea typeface="HGS創英角ﾎﾟｯﾌﾟ体" pitchFamily="50" charset="-128"/>
              </a:rPr>
              <a:t>月のタイムトライアルの結果を参考に是非挑戦してみてね！！</a:t>
            </a:r>
            <a:endParaRPr kumimoji="1" lang="ja-JP" altLang="en-US" sz="1400" dirty="0">
              <a:ln w="3175">
                <a:solidFill>
                  <a:sysClr val="windowText" lastClr="000000"/>
                </a:solidFill>
              </a:ln>
              <a:solidFill>
                <a:srgbClr val="FF7C8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0764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765009D-685A-4366-B7FF-8E6DF9DF00D1}"/>
              </a:ext>
            </a:extLst>
          </p:cNvPr>
          <p:cNvSpPr txBox="1"/>
          <p:nvPr/>
        </p:nvSpPr>
        <p:spPr>
          <a:xfrm>
            <a:off x="1802662" y="34706"/>
            <a:ext cx="7502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008BCE"/>
                </a:solidFill>
              </a:rPr>
              <a:t>コパンスイミングスクール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F47258-427E-489E-A0B6-BBA11CCDD3F9}"/>
              </a:ext>
            </a:extLst>
          </p:cNvPr>
          <p:cNvSpPr txBox="1"/>
          <p:nvPr/>
        </p:nvSpPr>
        <p:spPr>
          <a:xfrm>
            <a:off x="494043" y="533074"/>
            <a:ext cx="7502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008BCE"/>
                </a:solidFill>
              </a:rPr>
              <a:t>　　　</a:t>
            </a:r>
            <a:r>
              <a:rPr kumimoji="1" lang="ja-JP" altLang="en-US" sz="4800" b="1" dirty="0">
                <a:solidFill>
                  <a:srgbClr val="008BCE"/>
                </a:solidFill>
              </a:rPr>
              <a:t>ニチレイ泳力検定</a:t>
            </a:r>
            <a:endParaRPr kumimoji="1" lang="ja-JP" altLang="en-US" sz="4400" b="1" dirty="0">
              <a:solidFill>
                <a:srgbClr val="008BCE"/>
              </a:solidFill>
            </a:endParaRP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1A6B0DC5-3E2F-4348-AA8D-82BC609C35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6253" y="283696"/>
            <a:ext cx="5827965" cy="435133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2DD73C3-7958-4B02-91C5-5C768DEBF0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7518"/>
            <a:ext cx="3403600" cy="230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692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442</TotalTime>
  <Words>93</Words>
  <Application>Microsoft Office PowerPoint</Application>
  <PresentationFormat>A4 210 x 297 mm</PresentationFormat>
  <Paragraphs>11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HGS創英角ﾎﾟｯﾌﾟ体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経営企画室PC</dc:creator>
  <cp:lastModifiedBy>oogaki</cp:lastModifiedBy>
  <cp:revision>30</cp:revision>
  <cp:lastPrinted>2026-05-08T02:44:13Z</cp:lastPrinted>
  <dcterms:created xsi:type="dcterms:W3CDTF">2025-01-14T06:06:33Z</dcterms:created>
  <dcterms:modified xsi:type="dcterms:W3CDTF">2026-05-08T02:44:19Z</dcterms:modified>
</cp:coreProperties>
</file>