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8" d="100"/>
          <a:sy n="128" d="100"/>
        </p:scale>
        <p:origin x="1056" y="-21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3CFB0364-C1E7-4EB5-A8B6-CE93235C087D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687E5BF4-E769-4B44-B0F9-BDD21C021D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7094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3CFB0364-C1E7-4EB5-A8B6-CE93235C087D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687E5BF4-E769-4B44-B0F9-BDD21C021D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4721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3CFB0364-C1E7-4EB5-A8B6-CE93235C087D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687E5BF4-E769-4B44-B0F9-BDD21C021D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328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3CFB0364-C1E7-4EB5-A8B6-CE93235C087D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687E5BF4-E769-4B44-B0F9-BDD21C021D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054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3CFB0364-C1E7-4EB5-A8B6-CE93235C087D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687E5BF4-E769-4B44-B0F9-BDD21C021D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3754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3CFB0364-C1E7-4EB5-A8B6-CE93235C087D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687E5BF4-E769-4B44-B0F9-BDD21C021D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114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3CFB0364-C1E7-4EB5-A8B6-CE93235C087D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687E5BF4-E769-4B44-B0F9-BDD21C021D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84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3CFB0364-C1E7-4EB5-A8B6-CE93235C087D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687E5BF4-E769-4B44-B0F9-BDD21C021D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909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3CFB0364-C1E7-4EB5-A8B6-CE93235C087D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687E5BF4-E769-4B44-B0F9-BDD21C021D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4584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3CFB0364-C1E7-4EB5-A8B6-CE93235C087D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687E5BF4-E769-4B44-B0F9-BDD21C021D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2888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3CFB0364-C1E7-4EB5-A8B6-CE93235C087D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687E5BF4-E769-4B44-B0F9-BDD21C021D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6804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694BB402-6322-4EDC-93CE-5F3B6FCB094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778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8CE75E6-D229-4B64-A227-5250A64368C9}"/>
              </a:ext>
            </a:extLst>
          </p:cNvPr>
          <p:cNvSpPr txBox="1"/>
          <p:nvPr/>
        </p:nvSpPr>
        <p:spPr>
          <a:xfrm>
            <a:off x="0" y="7698146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１日　</a:t>
            </a:r>
            <a:r>
              <a:rPr kumimoji="1" lang="en-US" altLang="ja-JP" sz="2400" b="1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4,400</a:t>
            </a:r>
            <a:r>
              <a:rPr kumimoji="1" lang="ja-JP" altLang="en-US" sz="2400" b="1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円</a:t>
            </a:r>
            <a:r>
              <a:rPr kumimoji="1" lang="en-US" altLang="ja-JP" b="1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(</a:t>
            </a:r>
            <a:r>
              <a:rPr kumimoji="1" lang="ja-JP" altLang="en-US" b="1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税込</a:t>
            </a:r>
            <a:r>
              <a:rPr kumimoji="1" lang="en-US" altLang="ja-JP" b="1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</a:t>
            </a:r>
            <a:r>
              <a:rPr kumimoji="1" lang="ja-JP" altLang="en-US" sz="2400" b="1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　</a:t>
            </a:r>
            <a:r>
              <a:rPr kumimoji="1" lang="en-US" altLang="ja-JP" sz="2400" b="1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/</a:t>
            </a:r>
            <a:r>
              <a:rPr kumimoji="1" lang="ja-JP" altLang="en-US" sz="2400" b="1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　フリー　</a:t>
            </a:r>
            <a:r>
              <a:rPr kumimoji="1" lang="en-US" altLang="ja-JP" sz="2400" b="1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22,000</a:t>
            </a:r>
            <a:r>
              <a:rPr kumimoji="1" lang="ja-JP" altLang="en-US" sz="2400" b="1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円</a:t>
            </a:r>
            <a:r>
              <a:rPr kumimoji="1" lang="en-US" altLang="ja-JP" b="1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(</a:t>
            </a:r>
            <a:r>
              <a:rPr kumimoji="1" lang="ja-JP" altLang="en-US" b="1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税込</a:t>
            </a:r>
            <a:r>
              <a:rPr kumimoji="1" lang="en-US" altLang="ja-JP" b="1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</a:t>
            </a:r>
            <a:endParaRPr kumimoji="1" lang="ja-JP" altLang="en-US" sz="2400" b="1" dirty="0">
              <a:solidFill>
                <a:srgbClr val="C00000"/>
              </a:solidFill>
              <a:latin typeface="コーポレート・ロゴ ver2 Medium" panose="02000600000000000000" pitchFamily="50" charset="-128"/>
              <a:ea typeface="コーポレート・ロゴ ver2 Medium" panose="020006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46C0491-68CF-4308-B590-188CF8D98305}"/>
              </a:ext>
            </a:extLst>
          </p:cNvPr>
          <p:cNvSpPr txBox="1"/>
          <p:nvPr/>
        </p:nvSpPr>
        <p:spPr>
          <a:xfrm>
            <a:off x="7305620" y="7805892"/>
            <a:ext cx="18549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9:00</a:t>
            </a:r>
            <a:r>
              <a:rPr kumimoji="1" lang="ja-JP" altLang="en-US" sz="14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～</a:t>
            </a:r>
            <a:r>
              <a:rPr kumimoji="1" lang="en-US" altLang="ja-JP" sz="14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18:00(</a:t>
            </a:r>
            <a:r>
              <a:rPr kumimoji="1" lang="ja-JP" altLang="en-US" sz="14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昼食付</a:t>
            </a:r>
            <a:r>
              <a:rPr kumimoji="1" lang="en-US" altLang="ja-JP" sz="14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</a:t>
            </a:r>
            <a:endParaRPr kumimoji="1" lang="ja-JP" altLang="en-US" sz="1400" b="1" dirty="0">
              <a:latin typeface="コーポレート・ロゴ ver2 Medium" panose="02000600000000000000" pitchFamily="50" charset="-128"/>
              <a:ea typeface="コーポレート・ロゴ ver2 Medium" panose="020006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2FA4F7E-1BE2-4235-B7D2-E7CDB68F5F8F}"/>
              </a:ext>
            </a:extLst>
          </p:cNvPr>
          <p:cNvSpPr txBox="1"/>
          <p:nvPr/>
        </p:nvSpPr>
        <p:spPr>
          <a:xfrm>
            <a:off x="7245365" y="6388318"/>
            <a:ext cx="18549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kumimoji="1" lang="en-US" altLang="ja-JP" sz="14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9:00</a:t>
            </a:r>
            <a:r>
              <a:rPr kumimoji="1" lang="ja-JP" altLang="en-US" sz="14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～</a:t>
            </a:r>
            <a:r>
              <a:rPr kumimoji="1" lang="en-US" altLang="ja-JP" sz="14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18:00(</a:t>
            </a:r>
            <a:r>
              <a:rPr kumimoji="1" lang="ja-JP" altLang="en-US" sz="14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昼食付</a:t>
            </a:r>
            <a:r>
              <a:rPr kumimoji="1" lang="en-US" altLang="ja-JP" sz="14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</a:t>
            </a:r>
            <a:endParaRPr kumimoji="1" lang="ja-JP" altLang="en-US" sz="1400" b="1" dirty="0">
              <a:latin typeface="コーポレート・ロゴ ver2 Medium" panose="02000600000000000000" pitchFamily="50" charset="-128"/>
              <a:ea typeface="コーポレート・ロゴ ver2 Medium" panose="020006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BB5F555-BBD7-4905-9159-437C8DE043B1}"/>
              </a:ext>
            </a:extLst>
          </p:cNvPr>
          <p:cNvSpPr txBox="1"/>
          <p:nvPr/>
        </p:nvSpPr>
        <p:spPr>
          <a:xfrm>
            <a:off x="7161121" y="8406823"/>
            <a:ext cx="198323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下記すべての日程に参加</a:t>
            </a:r>
            <a:r>
              <a:rPr kumimoji="1" lang="en-US" altLang="ja-JP" sz="11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OK!</a:t>
            </a:r>
            <a:endParaRPr kumimoji="1" lang="ja-JP" altLang="en-US" sz="1100" dirty="0">
              <a:latin typeface="コーポレート・ロゴ ver2 Medium" panose="02000600000000000000" pitchFamily="50" charset="-128"/>
              <a:ea typeface="コーポレート・ロゴ ver2 Medium" panose="020006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3CF53A7-6C0E-4061-BD7D-867FC1DEFDD8}"/>
              </a:ext>
            </a:extLst>
          </p:cNvPr>
          <p:cNvSpPr txBox="1"/>
          <p:nvPr/>
        </p:nvSpPr>
        <p:spPr>
          <a:xfrm>
            <a:off x="6916704" y="6785418"/>
            <a:ext cx="20104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下記の日程からお好きな</a:t>
            </a:r>
            <a:r>
              <a:rPr kumimoji="1" lang="en-US" altLang="ja-JP" sz="11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5</a:t>
            </a:r>
            <a:r>
              <a:rPr kumimoji="1" lang="ja-JP" altLang="en-US" sz="11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日間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F141EFF-1CB5-405F-B79F-57F332CD4240}"/>
              </a:ext>
            </a:extLst>
          </p:cNvPr>
          <p:cNvSpPr txBox="1"/>
          <p:nvPr/>
        </p:nvSpPr>
        <p:spPr>
          <a:xfrm>
            <a:off x="7161121" y="6212852"/>
            <a:ext cx="179408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kumimoji="1" lang="ja-JP" altLang="en-US" sz="11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下記の日程からお好きな</a:t>
            </a:r>
            <a:r>
              <a:rPr kumimoji="1" lang="en-US" altLang="ja-JP" sz="11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1</a:t>
            </a:r>
            <a:r>
              <a:rPr kumimoji="1" lang="ja-JP" altLang="en-US" sz="11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日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5ACC2C2-EC35-4128-9A44-AA40D150E89C}"/>
              </a:ext>
            </a:extLst>
          </p:cNvPr>
          <p:cNvSpPr txBox="1"/>
          <p:nvPr/>
        </p:nvSpPr>
        <p:spPr>
          <a:xfrm>
            <a:off x="-3114792" y="7183349"/>
            <a:ext cx="195117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7/22(</a:t>
            </a:r>
            <a:r>
              <a:rPr kumimoji="1" lang="ja-JP" altLang="en-US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月</a:t>
            </a:r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)〜7/26(</a:t>
            </a:r>
            <a:r>
              <a:rPr kumimoji="1" lang="ja-JP" altLang="en-US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金</a:t>
            </a:r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</a:t>
            </a:r>
          </a:p>
          <a:p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7/29(</a:t>
            </a:r>
            <a:r>
              <a:rPr kumimoji="1" lang="ja-JP" altLang="en-US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月</a:t>
            </a:r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)〜8/ 2(</a:t>
            </a:r>
            <a:r>
              <a:rPr kumimoji="1" lang="ja-JP" altLang="en-US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金</a:t>
            </a:r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</a:t>
            </a:r>
          </a:p>
          <a:p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8/ 5(</a:t>
            </a:r>
            <a:r>
              <a:rPr kumimoji="1" lang="ja-JP" altLang="en-US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月</a:t>
            </a:r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)〜8/ 9(</a:t>
            </a:r>
            <a:r>
              <a:rPr kumimoji="1" lang="ja-JP" altLang="en-US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金</a:t>
            </a:r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</a:t>
            </a:r>
          </a:p>
          <a:p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8/19(</a:t>
            </a:r>
            <a:r>
              <a:rPr kumimoji="1" lang="ja-JP" altLang="en-US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月</a:t>
            </a:r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)〜8/23(</a:t>
            </a:r>
            <a:r>
              <a:rPr kumimoji="1" lang="ja-JP" altLang="en-US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金</a:t>
            </a:r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</a:t>
            </a:r>
            <a:endParaRPr kumimoji="1" lang="ja-JP" altLang="en-US" sz="1600" dirty="0">
              <a:latin typeface="コーポレート・ロゴ ver2 Medium" panose="02000600000000000000" pitchFamily="50" charset="-128"/>
              <a:ea typeface="コーポレート・ロゴ ver2 Medium" panose="020006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215F07D-2938-405F-977C-E41E4536882F}"/>
              </a:ext>
            </a:extLst>
          </p:cNvPr>
          <p:cNvSpPr txBox="1"/>
          <p:nvPr/>
        </p:nvSpPr>
        <p:spPr>
          <a:xfrm>
            <a:off x="-27297" y="6199488"/>
            <a:ext cx="685799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開催日</a:t>
            </a:r>
            <a:endParaRPr kumimoji="1" lang="en-US" altLang="ja-JP" sz="2800" b="1" dirty="0">
              <a:latin typeface="コーポレート・ロゴ ver2 Medium" panose="02000600000000000000" pitchFamily="50" charset="-128"/>
              <a:ea typeface="コーポレート・ロゴ ver2 Medium" panose="02000600000000000000" pitchFamily="50" charset="-128"/>
            </a:endParaRPr>
          </a:p>
          <a:p>
            <a:pPr algn="ctr"/>
            <a:r>
              <a:rPr kumimoji="1" lang="en-US" altLang="ja-JP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3/25(</a:t>
            </a:r>
            <a:r>
              <a:rPr kumimoji="1" lang="ja-JP" altLang="en-US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水</a:t>
            </a:r>
            <a:r>
              <a:rPr kumimoji="1" lang="en-US" altLang="ja-JP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</a:t>
            </a:r>
            <a:r>
              <a:rPr kumimoji="1" lang="ja-JP" altLang="en-US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・</a:t>
            </a:r>
            <a:r>
              <a:rPr kumimoji="1" lang="en-US" altLang="ja-JP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26(</a:t>
            </a:r>
            <a:r>
              <a:rPr kumimoji="1" lang="ja-JP" altLang="en-US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木</a:t>
            </a:r>
            <a:r>
              <a:rPr kumimoji="1" lang="en-US" altLang="ja-JP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</a:t>
            </a:r>
            <a:r>
              <a:rPr kumimoji="1" lang="ja-JP" altLang="en-US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・</a:t>
            </a:r>
            <a:r>
              <a:rPr kumimoji="1" lang="en-US" altLang="ja-JP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27(</a:t>
            </a:r>
            <a:r>
              <a:rPr kumimoji="1" lang="ja-JP" altLang="en-US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金</a:t>
            </a:r>
            <a:r>
              <a:rPr kumimoji="1" lang="en-US" altLang="ja-JP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</a:t>
            </a:r>
            <a:r>
              <a:rPr kumimoji="1" lang="ja-JP" altLang="en-US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・</a:t>
            </a:r>
            <a:r>
              <a:rPr kumimoji="1" lang="en-US" altLang="ja-JP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30(</a:t>
            </a:r>
            <a:r>
              <a:rPr kumimoji="1" lang="ja-JP" altLang="en-US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月</a:t>
            </a:r>
            <a:r>
              <a:rPr kumimoji="1" lang="en-US" altLang="ja-JP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</a:t>
            </a:r>
          </a:p>
          <a:p>
            <a:pPr algn="ctr"/>
            <a:r>
              <a:rPr kumimoji="1" lang="en-US" altLang="ja-JP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4/1(</a:t>
            </a:r>
            <a:r>
              <a:rPr kumimoji="1" lang="ja-JP" altLang="en-US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水</a:t>
            </a:r>
            <a:r>
              <a:rPr kumimoji="1" lang="en-US" altLang="ja-JP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</a:t>
            </a:r>
            <a:r>
              <a:rPr kumimoji="1" lang="ja-JP" altLang="en-US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・</a:t>
            </a:r>
            <a:r>
              <a:rPr kumimoji="1" lang="en-US" altLang="ja-JP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2(</a:t>
            </a:r>
            <a:r>
              <a:rPr kumimoji="1" lang="ja-JP" altLang="en-US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木</a:t>
            </a:r>
            <a:r>
              <a:rPr kumimoji="1" lang="en-US" altLang="ja-JP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</a:t>
            </a:r>
            <a:r>
              <a:rPr kumimoji="1" lang="ja-JP" altLang="en-US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・</a:t>
            </a:r>
            <a:r>
              <a:rPr kumimoji="1" lang="en-US" altLang="ja-JP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3(</a:t>
            </a:r>
            <a:r>
              <a:rPr kumimoji="1" lang="ja-JP" altLang="en-US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金</a:t>
            </a:r>
            <a:r>
              <a:rPr kumimoji="1" lang="en-US" altLang="ja-JP" sz="28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</a:t>
            </a:r>
            <a:endParaRPr kumimoji="1" lang="ja-JP" altLang="en-US" sz="2800" b="1" dirty="0">
              <a:latin typeface="コーポレート・ロゴ ver2 Medium" panose="02000600000000000000" pitchFamily="50" charset="-128"/>
              <a:ea typeface="コーポレート・ロゴ ver2 Medium" panose="02000600000000000000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DC8A11D-7CDF-4F5D-8445-E0FF7EE6B1F1}"/>
              </a:ext>
            </a:extLst>
          </p:cNvPr>
          <p:cNvSpPr txBox="1"/>
          <p:nvPr/>
        </p:nvSpPr>
        <p:spPr>
          <a:xfrm>
            <a:off x="-2557832" y="8235115"/>
            <a:ext cx="195117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7/22(</a:t>
            </a:r>
            <a:r>
              <a:rPr kumimoji="1" lang="ja-JP" altLang="en-US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月</a:t>
            </a:r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)〜7/26(</a:t>
            </a:r>
            <a:r>
              <a:rPr kumimoji="1" lang="ja-JP" altLang="en-US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金</a:t>
            </a:r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</a:t>
            </a:r>
          </a:p>
          <a:p>
            <a:pPr algn="dist"/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7/29(</a:t>
            </a:r>
            <a:r>
              <a:rPr kumimoji="1" lang="ja-JP" altLang="en-US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月</a:t>
            </a:r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)〜8/ 2(</a:t>
            </a:r>
            <a:r>
              <a:rPr kumimoji="1" lang="ja-JP" altLang="en-US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金</a:t>
            </a:r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</a:t>
            </a:r>
          </a:p>
          <a:p>
            <a:pPr algn="dist"/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8/ 5(</a:t>
            </a:r>
            <a:r>
              <a:rPr kumimoji="1" lang="ja-JP" altLang="en-US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月</a:t>
            </a:r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)〜8/ 9(</a:t>
            </a:r>
            <a:r>
              <a:rPr kumimoji="1" lang="ja-JP" altLang="en-US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金</a:t>
            </a:r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</a:t>
            </a:r>
          </a:p>
          <a:p>
            <a:pPr algn="dist"/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8/19(</a:t>
            </a:r>
            <a:r>
              <a:rPr kumimoji="1" lang="ja-JP" altLang="en-US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月</a:t>
            </a:r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)〜8/23(</a:t>
            </a:r>
            <a:r>
              <a:rPr kumimoji="1" lang="ja-JP" altLang="en-US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金</a:t>
            </a:r>
            <a:r>
              <a:rPr kumimoji="1" lang="en-US" altLang="ja-JP" sz="16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</a:t>
            </a:r>
            <a:endParaRPr kumimoji="1" lang="ja-JP" altLang="en-US" sz="1600" dirty="0">
              <a:latin typeface="コーポレート・ロゴ ver2 Medium" panose="02000600000000000000" pitchFamily="50" charset="-128"/>
              <a:ea typeface="コーポレート・ロゴ ver2 Medium" panose="020006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1C449E19-555E-4DC0-AEEF-A1EDB6D33F31}"/>
              </a:ext>
            </a:extLst>
          </p:cNvPr>
          <p:cNvSpPr txBox="1"/>
          <p:nvPr/>
        </p:nvSpPr>
        <p:spPr>
          <a:xfrm>
            <a:off x="-2983643" y="5182960"/>
            <a:ext cx="1757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27,500</a:t>
            </a:r>
            <a:r>
              <a:rPr kumimoji="1" lang="ja-JP" altLang="en-US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円</a:t>
            </a:r>
            <a:r>
              <a:rPr kumimoji="1" lang="en-US" altLang="ja-JP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(</a:t>
            </a:r>
            <a:r>
              <a:rPr kumimoji="1" lang="ja-JP" altLang="en-US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税込</a:t>
            </a:r>
            <a:r>
              <a:rPr kumimoji="1" lang="en-US" altLang="ja-JP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</a:t>
            </a:r>
            <a:endParaRPr kumimoji="1" lang="ja-JP" altLang="en-US" dirty="0">
              <a:solidFill>
                <a:srgbClr val="C00000"/>
              </a:solidFill>
              <a:latin typeface="コーポレート・ロゴ ver2 Medium" panose="02000600000000000000" pitchFamily="50" charset="-128"/>
              <a:ea typeface="コーポレート・ロゴ ver2 Medium" panose="020006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AC5AAD1-13AF-46DA-A750-32A3651021E3}"/>
              </a:ext>
            </a:extLst>
          </p:cNvPr>
          <p:cNvSpPr txBox="1"/>
          <p:nvPr/>
        </p:nvSpPr>
        <p:spPr>
          <a:xfrm>
            <a:off x="7028687" y="7308855"/>
            <a:ext cx="1628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kumimoji="1" lang="en-US" altLang="ja-JP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6,600</a:t>
            </a:r>
            <a:r>
              <a:rPr kumimoji="1" lang="ja-JP" altLang="en-US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円</a:t>
            </a:r>
            <a:r>
              <a:rPr kumimoji="1" lang="en-US" altLang="ja-JP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(</a:t>
            </a:r>
            <a:r>
              <a:rPr kumimoji="1" lang="ja-JP" altLang="en-US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税込</a:t>
            </a:r>
            <a:r>
              <a:rPr kumimoji="1" lang="en-US" altLang="ja-JP" dirty="0">
                <a:solidFill>
                  <a:srgbClr val="C00000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)</a:t>
            </a:r>
            <a:endParaRPr kumimoji="1" lang="ja-JP" altLang="en-US" dirty="0">
              <a:solidFill>
                <a:srgbClr val="C00000"/>
              </a:solidFill>
              <a:latin typeface="コーポレート・ロゴ ver2 Medium" panose="02000600000000000000" pitchFamily="50" charset="-128"/>
              <a:ea typeface="コーポレート・ロゴ ver2 Medium" panose="02000600000000000000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F8D3700-855C-42E0-AB89-539E597429A6}"/>
              </a:ext>
            </a:extLst>
          </p:cNvPr>
          <p:cNvSpPr txBox="1"/>
          <p:nvPr/>
        </p:nvSpPr>
        <p:spPr>
          <a:xfrm>
            <a:off x="2056686" y="8186798"/>
            <a:ext cx="48013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※</a:t>
            </a:r>
            <a:r>
              <a:rPr kumimoji="1" lang="ja-JP" altLang="en-US" sz="12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入金後の返金は致しかねます。</a:t>
            </a:r>
            <a:endParaRPr kumimoji="1" lang="en-US" altLang="ja-JP" sz="1200" dirty="0">
              <a:latin typeface="コーポレート・ロゴ ver2 Medium" panose="02000600000000000000" pitchFamily="50" charset="-128"/>
              <a:ea typeface="コーポレート・ロゴ ver2 Medium" panose="02000600000000000000" pitchFamily="50" charset="-128"/>
            </a:endParaRPr>
          </a:p>
          <a:p>
            <a:r>
              <a:rPr kumimoji="1" lang="en-US" altLang="ja-JP" sz="12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※</a:t>
            </a:r>
            <a:r>
              <a:rPr kumimoji="1" lang="ja-JP" altLang="en-US" sz="12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一日参加の方は、支払い後、日にちを変更することが可能です。</a:t>
            </a:r>
            <a:endParaRPr kumimoji="1" lang="en-US" altLang="ja-JP" sz="1200" dirty="0">
              <a:latin typeface="コーポレート・ロゴ ver2 Medium" panose="02000600000000000000" pitchFamily="50" charset="-128"/>
              <a:ea typeface="コーポレート・ロゴ ver2 Medium" panose="02000600000000000000" pitchFamily="50" charset="-128"/>
            </a:endParaRPr>
          </a:p>
          <a:p>
            <a:r>
              <a:rPr kumimoji="1" lang="en-US" altLang="ja-JP" sz="12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※</a:t>
            </a:r>
            <a:r>
              <a:rPr kumimoji="1" lang="ja-JP" altLang="en-US" sz="1200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その他ご不明点はお問い合わせください。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A1500A6A-CDE7-4825-B128-620D62CB682A}"/>
              </a:ext>
            </a:extLst>
          </p:cNvPr>
          <p:cNvSpPr/>
          <p:nvPr/>
        </p:nvSpPr>
        <p:spPr>
          <a:xfrm>
            <a:off x="133356" y="5550858"/>
            <a:ext cx="6603994" cy="554153"/>
          </a:xfrm>
          <a:prstGeom prst="rect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ACA3B6D-9453-4322-BBE5-4A1A47BBDCEA}"/>
              </a:ext>
            </a:extLst>
          </p:cNvPr>
          <p:cNvSpPr txBox="1"/>
          <p:nvPr/>
        </p:nvSpPr>
        <p:spPr bwMode="gray">
          <a:xfrm>
            <a:off x="-2471142" y="505335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フリーコース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19EC198-D208-40D9-8CE2-05CEEA63ACB8}"/>
              </a:ext>
            </a:extLst>
          </p:cNvPr>
          <p:cNvSpPr txBox="1"/>
          <p:nvPr/>
        </p:nvSpPr>
        <p:spPr bwMode="gray">
          <a:xfrm>
            <a:off x="6889236" y="5803326"/>
            <a:ext cx="18565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選べる</a:t>
            </a:r>
            <a:r>
              <a:rPr kumimoji="1" lang="en-US" altLang="ja-JP" dirty="0">
                <a:solidFill>
                  <a:schemeClr val="bg1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5</a:t>
            </a:r>
            <a:r>
              <a:rPr kumimoji="1" lang="ja-JP" altLang="en-US" dirty="0">
                <a:solidFill>
                  <a:schemeClr val="bg1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日間コース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AF5FDF1-5349-474C-A063-AE2AE7FE572A}"/>
              </a:ext>
            </a:extLst>
          </p:cNvPr>
          <p:cNvSpPr txBox="1"/>
          <p:nvPr/>
        </p:nvSpPr>
        <p:spPr bwMode="gray">
          <a:xfrm>
            <a:off x="6671538" y="5597566"/>
            <a:ext cx="1763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/>
            <a:r>
              <a:rPr kumimoji="1" lang="ja-JP" altLang="en-US" dirty="0">
                <a:solidFill>
                  <a:schemeClr val="bg1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おためし</a:t>
            </a:r>
            <a:r>
              <a:rPr kumimoji="1" lang="en-US" altLang="ja-JP" dirty="0">
                <a:solidFill>
                  <a:schemeClr val="bg1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1</a:t>
            </a:r>
            <a:r>
              <a:rPr kumimoji="1" lang="ja-JP" altLang="en-US" dirty="0">
                <a:solidFill>
                  <a:schemeClr val="bg1"/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日コース</a:t>
            </a:r>
          </a:p>
        </p:txBody>
      </p: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AAFCEA6C-7337-4D3E-8942-0BEC901CD318}"/>
              </a:ext>
            </a:extLst>
          </p:cNvPr>
          <p:cNvCxnSpPr>
            <a:cxnSpLocks/>
          </p:cNvCxnSpPr>
          <p:nvPr/>
        </p:nvCxnSpPr>
        <p:spPr>
          <a:xfrm>
            <a:off x="-2031324" y="5562530"/>
            <a:ext cx="0" cy="1688723"/>
          </a:xfrm>
          <a:prstGeom prst="line">
            <a:avLst/>
          </a:prstGeom>
          <a:ln w="12700">
            <a:solidFill>
              <a:srgbClr val="FF6699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7C59D524-B16B-4055-AA9C-93F76A8A9D9A}"/>
              </a:ext>
            </a:extLst>
          </p:cNvPr>
          <p:cNvCxnSpPr>
            <a:cxnSpLocks/>
          </p:cNvCxnSpPr>
          <p:nvPr/>
        </p:nvCxnSpPr>
        <p:spPr>
          <a:xfrm>
            <a:off x="-1226431" y="5736958"/>
            <a:ext cx="0" cy="2133600"/>
          </a:xfrm>
          <a:prstGeom prst="line">
            <a:avLst/>
          </a:prstGeom>
          <a:ln w="12700">
            <a:solidFill>
              <a:srgbClr val="FF6699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B6F6BB59-5720-498D-B4A4-FD8EF788F0CB}"/>
              </a:ext>
            </a:extLst>
          </p:cNvPr>
          <p:cNvSpPr/>
          <p:nvPr/>
        </p:nvSpPr>
        <p:spPr>
          <a:xfrm>
            <a:off x="5738644" y="8952240"/>
            <a:ext cx="932894" cy="880020"/>
          </a:xfrm>
          <a:prstGeom prst="rect">
            <a:avLst/>
          </a:prstGeom>
          <a:noFill/>
          <a:ln w="38100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67DBECCB-0094-4BC5-AD58-1B9B81F688AA}"/>
              </a:ext>
            </a:extLst>
          </p:cNvPr>
          <p:cNvSpPr txBox="1"/>
          <p:nvPr/>
        </p:nvSpPr>
        <p:spPr>
          <a:xfrm>
            <a:off x="228419" y="8885501"/>
            <a:ext cx="3877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コパンスポーツクラブ宇治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D55FE28C-6226-479D-9528-EDCF43DE610B}"/>
              </a:ext>
            </a:extLst>
          </p:cNvPr>
          <p:cNvSpPr txBox="1"/>
          <p:nvPr/>
        </p:nvSpPr>
        <p:spPr>
          <a:xfrm>
            <a:off x="250690" y="9240422"/>
            <a:ext cx="23839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>
                <a:solidFill>
                  <a:schemeClr val="accent1">
                    <a:lumMod val="50000"/>
                  </a:schemeClr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TEL 0774-24-1443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2CA1C45D-DDD0-4FCE-AE3F-B26D4A5DA983}"/>
              </a:ext>
            </a:extLst>
          </p:cNvPr>
          <p:cNvSpPr/>
          <p:nvPr/>
        </p:nvSpPr>
        <p:spPr>
          <a:xfrm>
            <a:off x="2633336" y="9346185"/>
            <a:ext cx="491365" cy="208499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D451A2B4-AA4B-40FA-AAC4-B80D5495E36C}"/>
              </a:ext>
            </a:extLst>
          </p:cNvPr>
          <p:cNvSpPr/>
          <p:nvPr/>
        </p:nvSpPr>
        <p:spPr>
          <a:xfrm>
            <a:off x="2633336" y="9599872"/>
            <a:ext cx="491365" cy="208499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0DDB113D-0FB8-4281-9749-0ADD5A161F9F}"/>
              </a:ext>
            </a:extLst>
          </p:cNvPr>
          <p:cNvSpPr txBox="1"/>
          <p:nvPr/>
        </p:nvSpPr>
        <p:spPr>
          <a:xfrm>
            <a:off x="2613876" y="9319198"/>
            <a:ext cx="53732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chemeClr val="accent1">
                    <a:lumMod val="50000"/>
                  </a:schemeClr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住 所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BB40E452-AA4D-46CD-B9C0-E8C6A7146923}"/>
              </a:ext>
            </a:extLst>
          </p:cNvPr>
          <p:cNvSpPr txBox="1"/>
          <p:nvPr/>
        </p:nvSpPr>
        <p:spPr>
          <a:xfrm>
            <a:off x="2578610" y="9586353"/>
            <a:ext cx="6078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solidFill>
                  <a:schemeClr val="accent1">
                    <a:lumMod val="50000"/>
                  </a:schemeClr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休館日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641F9C59-B0EF-47C3-AD84-8B8F66389A61}"/>
              </a:ext>
            </a:extLst>
          </p:cNvPr>
          <p:cNvSpPr txBox="1"/>
          <p:nvPr/>
        </p:nvSpPr>
        <p:spPr>
          <a:xfrm>
            <a:off x="3067774" y="9329351"/>
            <a:ext cx="133722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accent1">
                    <a:lumMod val="50000"/>
                  </a:schemeClr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宇治市宇治戸ノ内</a:t>
            </a:r>
            <a:r>
              <a:rPr kumimoji="1" lang="en-US" altLang="ja-JP" sz="1050" dirty="0">
                <a:solidFill>
                  <a:schemeClr val="accent1">
                    <a:lumMod val="50000"/>
                  </a:schemeClr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5</a:t>
            </a:r>
            <a:endParaRPr kumimoji="1" lang="ja-JP" altLang="en-US" sz="1050" dirty="0">
              <a:solidFill>
                <a:schemeClr val="accent1">
                  <a:lumMod val="50000"/>
                </a:schemeClr>
              </a:solidFill>
              <a:latin typeface="コーポレート・ロゴ ver2 Medium" panose="02000600000000000000" pitchFamily="50" charset="-128"/>
              <a:ea typeface="コーポレート・ロゴ ver2 Medium" panose="02000600000000000000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F9D927F0-4597-442E-BC3B-C27C59D7EDD8}"/>
              </a:ext>
            </a:extLst>
          </p:cNvPr>
          <p:cNvSpPr txBox="1"/>
          <p:nvPr/>
        </p:nvSpPr>
        <p:spPr>
          <a:xfrm>
            <a:off x="3068405" y="9586039"/>
            <a:ext cx="223651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solidFill>
                  <a:schemeClr val="accent1">
                    <a:lumMod val="50000"/>
                  </a:schemeClr>
                </a:solidFill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毎週火曜日、月末最終日、年末年始</a:t>
            </a:r>
          </a:p>
        </p:txBody>
      </p:sp>
      <p:pic>
        <p:nvPicPr>
          <p:cNvPr id="52" name="図 51">
            <a:extLst>
              <a:ext uri="{FF2B5EF4-FFF2-40B4-BE49-F238E27FC236}">
                <a16:creationId xmlns:a16="http://schemas.microsoft.com/office/drawing/2014/main" id="{C1CAA1EE-1CEA-479F-A71B-CFCF1DE987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567" y="3993575"/>
            <a:ext cx="376526" cy="318599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18996022-D9B4-419B-BD2E-3F8BBE5C06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41529" y="4584825"/>
            <a:ext cx="1004963" cy="406724"/>
          </a:xfrm>
          <a:prstGeom prst="rect">
            <a:avLst/>
          </a:prstGeom>
        </p:spPr>
      </p:pic>
      <p:pic>
        <p:nvPicPr>
          <p:cNvPr id="56" name="図 55">
            <a:extLst>
              <a:ext uri="{FF2B5EF4-FFF2-40B4-BE49-F238E27FC236}">
                <a16:creationId xmlns:a16="http://schemas.microsoft.com/office/drawing/2014/main" id="{BA148452-4C45-492D-AF2B-0531D88149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70263" y="3502756"/>
            <a:ext cx="999040" cy="319850"/>
          </a:xfrm>
          <a:prstGeom prst="rect">
            <a:avLst/>
          </a:prstGeom>
        </p:spPr>
      </p:pic>
      <p:pic>
        <p:nvPicPr>
          <p:cNvPr id="58" name="図 57">
            <a:extLst>
              <a:ext uri="{FF2B5EF4-FFF2-40B4-BE49-F238E27FC236}">
                <a16:creationId xmlns:a16="http://schemas.microsoft.com/office/drawing/2014/main" id="{81A1FE2D-01E8-414B-BACF-457CEC9F13E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5697" y="3576812"/>
            <a:ext cx="999040" cy="319850"/>
          </a:xfrm>
          <a:prstGeom prst="rect">
            <a:avLst/>
          </a:prstGeom>
        </p:spPr>
      </p:pic>
      <p:pic>
        <p:nvPicPr>
          <p:cNvPr id="60" name="図 59">
            <a:extLst>
              <a:ext uri="{FF2B5EF4-FFF2-40B4-BE49-F238E27FC236}">
                <a16:creationId xmlns:a16="http://schemas.microsoft.com/office/drawing/2014/main" id="{F5BC943D-8EAF-4186-A5BE-B17E83B87C8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40569" y="2362965"/>
            <a:ext cx="999040" cy="319850"/>
          </a:xfrm>
          <a:prstGeom prst="rect">
            <a:avLst/>
          </a:prstGeom>
        </p:spPr>
      </p:pic>
      <p:pic>
        <p:nvPicPr>
          <p:cNvPr id="62" name="図 61">
            <a:extLst>
              <a:ext uri="{FF2B5EF4-FFF2-40B4-BE49-F238E27FC236}">
                <a16:creationId xmlns:a16="http://schemas.microsoft.com/office/drawing/2014/main" id="{398BD7B1-623F-4B5A-A44C-EB10A0A264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37" y="3704242"/>
            <a:ext cx="376526" cy="318599"/>
          </a:xfrm>
          <a:prstGeom prst="rect">
            <a:avLst/>
          </a:prstGeom>
        </p:spPr>
      </p:pic>
      <p:pic>
        <p:nvPicPr>
          <p:cNvPr id="63" name="図 62">
            <a:extLst>
              <a:ext uri="{FF2B5EF4-FFF2-40B4-BE49-F238E27FC236}">
                <a16:creationId xmlns:a16="http://schemas.microsoft.com/office/drawing/2014/main" id="{37DB4731-B9B2-4A8A-A261-D3FEB0040F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064" y="4572699"/>
            <a:ext cx="376526" cy="334384"/>
          </a:xfrm>
          <a:prstGeom prst="rect">
            <a:avLst/>
          </a:prstGeom>
        </p:spPr>
      </p:pic>
      <p:pic>
        <p:nvPicPr>
          <p:cNvPr id="64" name="図 63">
            <a:extLst>
              <a:ext uri="{FF2B5EF4-FFF2-40B4-BE49-F238E27FC236}">
                <a16:creationId xmlns:a16="http://schemas.microsoft.com/office/drawing/2014/main" id="{EC09296F-B297-4BF4-AA39-ED94E0065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567" y="4274609"/>
            <a:ext cx="376526" cy="318599"/>
          </a:xfrm>
          <a:prstGeom prst="rect">
            <a:avLst/>
          </a:prstGeom>
        </p:spPr>
      </p:pic>
      <p:pic>
        <p:nvPicPr>
          <p:cNvPr id="66" name="図 65">
            <a:extLst>
              <a:ext uri="{FF2B5EF4-FFF2-40B4-BE49-F238E27FC236}">
                <a16:creationId xmlns:a16="http://schemas.microsoft.com/office/drawing/2014/main" id="{63B9677A-D00A-4A7A-9BCE-FD659C91641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687" y="4686529"/>
            <a:ext cx="1473275" cy="780632"/>
          </a:xfrm>
          <a:prstGeom prst="rect">
            <a:avLst/>
          </a:prstGeom>
        </p:spPr>
      </p:pic>
      <p:pic>
        <p:nvPicPr>
          <p:cNvPr id="68" name="図 67">
            <a:extLst>
              <a:ext uri="{FF2B5EF4-FFF2-40B4-BE49-F238E27FC236}">
                <a16:creationId xmlns:a16="http://schemas.microsoft.com/office/drawing/2014/main" id="{A3FD7468-2665-49A4-83FE-7C28B5B917C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1529" y="4696515"/>
            <a:ext cx="1240009" cy="760659"/>
          </a:xfrm>
          <a:prstGeom prst="rect">
            <a:avLst/>
          </a:prstGeom>
        </p:spPr>
      </p:pic>
      <p:pic>
        <p:nvPicPr>
          <p:cNvPr id="70" name="図 69">
            <a:extLst>
              <a:ext uri="{FF2B5EF4-FFF2-40B4-BE49-F238E27FC236}">
                <a16:creationId xmlns:a16="http://schemas.microsoft.com/office/drawing/2014/main" id="{4C37AE81-D9E5-46FC-B2E7-3AAB65119A6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0088" y="3760705"/>
            <a:ext cx="1191538" cy="730925"/>
          </a:xfrm>
          <a:prstGeom prst="rect">
            <a:avLst/>
          </a:prstGeom>
        </p:spPr>
      </p:pic>
      <p:pic>
        <p:nvPicPr>
          <p:cNvPr id="72" name="図 71">
            <a:extLst>
              <a:ext uri="{FF2B5EF4-FFF2-40B4-BE49-F238E27FC236}">
                <a16:creationId xmlns:a16="http://schemas.microsoft.com/office/drawing/2014/main" id="{9A548B54-0711-4B97-B20D-046E487CFD3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6402" y="4671640"/>
            <a:ext cx="1518075" cy="810407"/>
          </a:xfrm>
          <a:prstGeom prst="rect">
            <a:avLst/>
          </a:prstGeom>
        </p:spPr>
      </p:pic>
      <p:pic>
        <p:nvPicPr>
          <p:cNvPr id="74" name="図 73">
            <a:extLst>
              <a:ext uri="{FF2B5EF4-FFF2-40B4-BE49-F238E27FC236}">
                <a16:creationId xmlns:a16="http://schemas.microsoft.com/office/drawing/2014/main" id="{13168AD8-2350-4175-9CE8-C967C538AD0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998" y="4705956"/>
            <a:ext cx="1475531" cy="780632"/>
          </a:xfrm>
          <a:prstGeom prst="rect">
            <a:avLst/>
          </a:prstGeom>
        </p:spPr>
      </p:pic>
      <p:sp>
        <p:nvSpPr>
          <p:cNvPr id="79" name="テキスト ボックス 78">
            <a:extLst>
              <a:ext uri="{FF2B5EF4-FFF2-40B4-BE49-F238E27FC236}">
                <a16:creationId xmlns:a16="http://schemas.microsoft.com/office/drawing/2014/main" id="{8286284B-0288-4874-A0A1-8454049A32BB}"/>
              </a:ext>
            </a:extLst>
          </p:cNvPr>
          <p:cNvSpPr txBox="1"/>
          <p:nvPr/>
        </p:nvSpPr>
        <p:spPr>
          <a:xfrm>
            <a:off x="549289" y="3715067"/>
            <a:ext cx="739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9:00-</a:t>
            </a:r>
            <a:endParaRPr kumimoji="1" lang="ja-JP" altLang="en-US" sz="1400" dirty="0"/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4CF724E3-2937-4261-9432-9961E115C4FE}"/>
              </a:ext>
            </a:extLst>
          </p:cNvPr>
          <p:cNvSpPr txBox="1"/>
          <p:nvPr/>
        </p:nvSpPr>
        <p:spPr>
          <a:xfrm>
            <a:off x="537094" y="3993491"/>
            <a:ext cx="739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11:00-</a:t>
            </a:r>
            <a:endParaRPr kumimoji="1" lang="ja-JP" altLang="en-US" sz="1400" dirty="0"/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AE150B8D-983E-4034-9A95-A2FD93EDEDDB}"/>
              </a:ext>
            </a:extLst>
          </p:cNvPr>
          <p:cNvSpPr txBox="1"/>
          <p:nvPr/>
        </p:nvSpPr>
        <p:spPr>
          <a:xfrm>
            <a:off x="543654" y="4268416"/>
            <a:ext cx="739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12:00-</a:t>
            </a:r>
            <a:endParaRPr kumimoji="1" lang="ja-JP" altLang="en-US" sz="1400" dirty="0"/>
          </a:p>
        </p:txBody>
      </p: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33031D5F-0AF5-4470-8C4C-F8C448967301}"/>
              </a:ext>
            </a:extLst>
          </p:cNvPr>
          <p:cNvSpPr txBox="1"/>
          <p:nvPr/>
        </p:nvSpPr>
        <p:spPr>
          <a:xfrm>
            <a:off x="543591" y="4586003"/>
            <a:ext cx="739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14:00-</a:t>
            </a:r>
            <a:endParaRPr kumimoji="1" lang="ja-JP" altLang="en-US" sz="14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CCEACAF-A7F5-4A06-9D19-E8AEAF371930}"/>
              </a:ext>
            </a:extLst>
          </p:cNvPr>
          <p:cNvSpPr txBox="1"/>
          <p:nvPr/>
        </p:nvSpPr>
        <p:spPr>
          <a:xfrm>
            <a:off x="1141026" y="3728560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プール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C5657E0-F93B-4BAC-BB85-EE0029ED51C8}"/>
              </a:ext>
            </a:extLst>
          </p:cNvPr>
          <p:cNvSpPr txBox="1"/>
          <p:nvPr/>
        </p:nvSpPr>
        <p:spPr>
          <a:xfrm>
            <a:off x="1134996" y="3993491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宿題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A2ACAB9-6077-460B-A62D-D8589F46725B}"/>
              </a:ext>
            </a:extLst>
          </p:cNvPr>
          <p:cNvSpPr txBox="1"/>
          <p:nvPr/>
        </p:nvSpPr>
        <p:spPr>
          <a:xfrm>
            <a:off x="1134996" y="4285653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昼食・休憩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D6A72F-356B-4913-8E27-9CA665DE3BCE}"/>
              </a:ext>
            </a:extLst>
          </p:cNvPr>
          <p:cNvSpPr txBox="1"/>
          <p:nvPr/>
        </p:nvSpPr>
        <p:spPr>
          <a:xfrm>
            <a:off x="1130493" y="4592654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工作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30113FBE-3BE9-4B17-8966-768BFEF8B053}"/>
              </a:ext>
            </a:extLst>
          </p:cNvPr>
          <p:cNvSpPr txBox="1"/>
          <p:nvPr/>
        </p:nvSpPr>
        <p:spPr>
          <a:xfrm>
            <a:off x="3104185" y="4958443"/>
            <a:ext cx="5950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/>
              <a:t>1,100</a:t>
            </a:r>
            <a:endParaRPr kumimoji="1" lang="ja-JP" altLang="en-US" sz="14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6AB411C-5A01-46D2-ABE5-BDED34391CE0}"/>
              </a:ext>
            </a:extLst>
          </p:cNvPr>
          <p:cNvSpPr txBox="1"/>
          <p:nvPr/>
        </p:nvSpPr>
        <p:spPr>
          <a:xfrm>
            <a:off x="1431633" y="5621577"/>
            <a:ext cx="4342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9:00</a:t>
            </a:r>
            <a:r>
              <a:rPr kumimoji="1" lang="ja-JP" altLang="en-US" sz="20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～</a:t>
            </a:r>
            <a:r>
              <a:rPr kumimoji="1" lang="en-US" altLang="ja-JP" sz="20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18:00</a:t>
            </a:r>
            <a:r>
              <a:rPr kumimoji="1" lang="ja-JP" altLang="en-US" sz="20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（</a:t>
            </a:r>
            <a:r>
              <a:rPr kumimoji="1" lang="en-US" altLang="ja-JP" sz="20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8</a:t>
            </a:r>
            <a:r>
              <a:rPr kumimoji="1" lang="ja-JP" altLang="en-US" sz="2000" b="1" dirty="0">
                <a:latin typeface="コーポレート・ロゴ ver2 Medium" panose="02000600000000000000" pitchFamily="50" charset="-128"/>
                <a:ea typeface="コーポレート・ロゴ ver2 Medium" panose="02000600000000000000" pitchFamily="50" charset="-128"/>
              </a:rPr>
              <a:t>時から預かります）</a:t>
            </a:r>
          </a:p>
        </p:txBody>
      </p:sp>
      <p:pic>
        <p:nvPicPr>
          <p:cNvPr id="53" name="図 52">
            <a:extLst>
              <a:ext uri="{FF2B5EF4-FFF2-40B4-BE49-F238E27FC236}">
                <a16:creationId xmlns:a16="http://schemas.microsoft.com/office/drawing/2014/main" id="{6D176E1D-EF8F-4A53-B6B6-C21CDBE116E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9557" y="8963664"/>
            <a:ext cx="869002" cy="852109"/>
          </a:xfrm>
          <a:prstGeom prst="rect">
            <a:avLst/>
          </a:prstGeom>
        </p:spPr>
      </p:pic>
      <p:pic>
        <p:nvPicPr>
          <p:cNvPr id="55" name="図 54">
            <a:extLst>
              <a:ext uri="{FF2B5EF4-FFF2-40B4-BE49-F238E27FC236}">
                <a16:creationId xmlns:a16="http://schemas.microsoft.com/office/drawing/2014/main" id="{1036ABFF-BF00-491E-B537-A0D0632766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971" y="4874283"/>
            <a:ext cx="376526" cy="318599"/>
          </a:xfrm>
          <a:prstGeom prst="rect">
            <a:avLst/>
          </a:prstGeom>
        </p:spPr>
      </p:pic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4D511FB9-515D-4477-BB94-0E7A67DC7479}"/>
              </a:ext>
            </a:extLst>
          </p:cNvPr>
          <p:cNvSpPr txBox="1"/>
          <p:nvPr/>
        </p:nvSpPr>
        <p:spPr>
          <a:xfrm>
            <a:off x="536348" y="4881301"/>
            <a:ext cx="739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16:00-</a:t>
            </a:r>
            <a:endParaRPr kumimoji="1" lang="ja-JP" altLang="en-US" sz="1400" dirty="0"/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7D4E22A8-3A54-44F9-94E2-3C7865F800B2}"/>
              </a:ext>
            </a:extLst>
          </p:cNvPr>
          <p:cNvSpPr txBox="1"/>
          <p:nvPr/>
        </p:nvSpPr>
        <p:spPr>
          <a:xfrm>
            <a:off x="1138675" y="4890434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/>
              <a:t>プール</a:t>
            </a:r>
          </a:p>
        </p:txBody>
      </p:sp>
    </p:spTree>
    <p:extLst>
      <p:ext uri="{BB962C8B-B14F-4D97-AF65-F5344CB8AC3E}">
        <p14:creationId xmlns:p14="http://schemas.microsoft.com/office/powerpoint/2010/main" val="1947811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</TotalTime>
  <Words>259</Words>
  <Application>Microsoft Office PowerPoint</Application>
  <PresentationFormat>A4 210 x 297 mm</PresentationFormat>
  <Paragraphs>43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コーポレート・ロゴ ver2 Medium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経営企画室PC</dc:creator>
  <cp:lastModifiedBy>宇治</cp:lastModifiedBy>
  <cp:revision>14</cp:revision>
  <cp:lastPrinted>2026-02-09T04:42:16Z</cp:lastPrinted>
  <dcterms:created xsi:type="dcterms:W3CDTF">2025-10-09T04:59:41Z</dcterms:created>
  <dcterms:modified xsi:type="dcterms:W3CDTF">2026-02-09T04:43:20Z</dcterms:modified>
</cp:coreProperties>
</file>