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4" r:id="rId2"/>
  </p:sldIdLst>
  <p:sldSz cx="7559675" cy="106918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8FAD"/>
    <a:srgbClr val="16AAD8"/>
    <a:srgbClr val="E2E2E2"/>
    <a:srgbClr val="FF0066"/>
    <a:srgbClr val="17A3BC"/>
    <a:srgbClr val="A6CFD7"/>
    <a:srgbClr val="D61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8" autoAdjust="0"/>
    <p:restoredTop sz="94660"/>
  </p:normalViewPr>
  <p:slideViewPr>
    <p:cSldViewPr snapToGrid="0">
      <p:cViewPr varScale="1">
        <p:scale>
          <a:sx n="55" d="100"/>
          <a:sy n="55" d="100"/>
        </p:scale>
        <p:origin x="2338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18621" cy="494813"/>
          </a:xfrm>
          <a:prstGeom prst="rect">
            <a:avLst/>
          </a:prstGeom>
        </p:spPr>
        <p:txBody>
          <a:bodyPr vert="horz" lIns="90639" tIns="45319" rIns="90639" bIns="4531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3" y="1"/>
            <a:ext cx="2918621" cy="494813"/>
          </a:xfrm>
          <a:prstGeom prst="rect">
            <a:avLst/>
          </a:prstGeom>
        </p:spPr>
        <p:txBody>
          <a:bodyPr vert="horz" lIns="90639" tIns="45319" rIns="90639" bIns="45319" rtlCol="0"/>
          <a:lstStyle>
            <a:lvl1pPr algn="r">
              <a:defRPr sz="1200"/>
            </a:lvl1pPr>
          </a:lstStyle>
          <a:p>
            <a:fld id="{FF295AA8-92EC-46EF-BB3F-4448CD363177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9" tIns="45319" rIns="90639" bIns="453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2" y="4747997"/>
            <a:ext cx="5387982" cy="3884437"/>
          </a:xfrm>
          <a:prstGeom prst="rect">
            <a:avLst/>
          </a:prstGeom>
        </p:spPr>
        <p:txBody>
          <a:bodyPr vert="horz" lIns="90639" tIns="45319" rIns="90639" bIns="4531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502"/>
            <a:ext cx="2918621" cy="494813"/>
          </a:xfrm>
          <a:prstGeom prst="rect">
            <a:avLst/>
          </a:prstGeom>
        </p:spPr>
        <p:txBody>
          <a:bodyPr vert="horz" lIns="90639" tIns="45319" rIns="90639" bIns="4531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3" y="9371502"/>
            <a:ext cx="2918621" cy="494813"/>
          </a:xfrm>
          <a:prstGeom prst="rect">
            <a:avLst/>
          </a:prstGeom>
        </p:spPr>
        <p:txBody>
          <a:bodyPr vert="horz" lIns="90639" tIns="45319" rIns="90639" bIns="45319" rtlCol="0" anchor="b"/>
          <a:lstStyle>
            <a:lvl1pPr algn="r">
              <a:defRPr sz="1200"/>
            </a:lvl1pPr>
          </a:lstStyle>
          <a:p>
            <a:fld id="{22F91596-43E1-4AAD-9B79-6487ECDFB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188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F91596-43E1-4AAD-9B79-6487ECDFB34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615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1C84F839-E05A-46B9-B055-D353DE34E0B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985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1C84F839-E05A-46B9-B055-D353DE34E0B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951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1C84F839-E05A-46B9-B055-D353DE34E0B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706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1C84F839-E05A-46B9-B055-D353DE34E0B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219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  <a:prstGeom prst="rect">
            <a:avLst/>
          </a:prstGeo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1C84F839-E05A-46B9-B055-D353DE34E0B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134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1C84F839-E05A-46B9-B055-D353DE34E0B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90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1C84F839-E05A-46B9-B055-D353DE34E0B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36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1C84F839-E05A-46B9-B055-D353DE34E0B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920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1C84F839-E05A-46B9-B055-D353DE34E0B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67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1C84F839-E05A-46B9-B055-D353DE34E0B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96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1C84F839-E05A-46B9-B055-D353DE34E0B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014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C27DE517-E647-49A1-996F-888BB4EF9BC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" y="0"/>
            <a:ext cx="7556052" cy="1069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942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図 65">
            <a:extLst>
              <a:ext uri="{FF2B5EF4-FFF2-40B4-BE49-F238E27FC236}">
                <a16:creationId xmlns:a16="http://schemas.microsoft.com/office/drawing/2014/main" id="{356D39AB-DC7C-489E-B286-144A20D77F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513" y="5721798"/>
            <a:ext cx="3405847" cy="1838591"/>
          </a:xfrm>
          <a:prstGeom prst="rect">
            <a:avLst/>
          </a:prstGeom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9B31DC8F-B565-441D-9D19-9082ED397A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47" y="5734036"/>
            <a:ext cx="3338492" cy="1838591"/>
          </a:xfrm>
          <a:prstGeom prst="rect">
            <a:avLst/>
          </a:prstGeom>
        </p:spPr>
      </p:pic>
      <p:pic>
        <p:nvPicPr>
          <p:cNvPr id="56" name="図 55">
            <a:extLst>
              <a:ext uri="{FF2B5EF4-FFF2-40B4-BE49-F238E27FC236}">
                <a16:creationId xmlns:a16="http://schemas.microsoft.com/office/drawing/2014/main" id="{53C0DE11-162C-46CF-98EA-92579AD43A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7795" y="3688791"/>
            <a:ext cx="3405847" cy="1921329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4E47CF24-20B4-463B-9895-E42356C9E8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62" y="7679929"/>
            <a:ext cx="3316052" cy="1559005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47318BD4-DB95-4AA1-BE5D-2D2B64F947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21" y="3692406"/>
            <a:ext cx="3338492" cy="1921328"/>
          </a:xfrm>
          <a:prstGeom prst="rect">
            <a:avLst/>
          </a:prstGeom>
        </p:spPr>
      </p:pic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3F95333-2888-4916-811A-650F67EC8A49}"/>
              </a:ext>
            </a:extLst>
          </p:cNvPr>
          <p:cNvSpPr txBox="1"/>
          <p:nvPr/>
        </p:nvSpPr>
        <p:spPr bwMode="white">
          <a:xfrm>
            <a:off x="92313" y="9980041"/>
            <a:ext cx="37169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0774-24-1443</a:t>
            </a:r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75E456DD-5B43-4473-9980-F91FFB4D6E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831" y="8959301"/>
            <a:ext cx="1702859" cy="1673060"/>
          </a:xfrm>
          <a:prstGeom prst="rect">
            <a:avLst/>
          </a:prstGeom>
        </p:spPr>
      </p:pic>
      <p:sp>
        <p:nvSpPr>
          <p:cNvPr id="146" name="テキスト ボックス 145">
            <a:extLst>
              <a:ext uri="{FF2B5EF4-FFF2-40B4-BE49-F238E27FC236}">
                <a16:creationId xmlns:a16="http://schemas.microsoft.com/office/drawing/2014/main" id="{4DFF9969-B6EB-4EE9-965C-723A143615FF}"/>
              </a:ext>
            </a:extLst>
          </p:cNvPr>
          <p:cNvSpPr txBox="1"/>
          <p:nvPr/>
        </p:nvSpPr>
        <p:spPr>
          <a:xfrm>
            <a:off x="3757794" y="7715995"/>
            <a:ext cx="3316051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【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注意事項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】</a:t>
            </a:r>
          </a:p>
          <a:p>
            <a:r>
              <a:rPr kumimoji="1" lang="ja-JP" altLang="en-US" sz="105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　・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表記金額は全て税込です。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　・支払期日は予約後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1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週間以内です。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　・入金後の返金は致しかねます。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　・欠席時の振替はございません。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　・持ち物は水着・スイムキャップ。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　　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※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ゴーグルは必要であればお持ちください。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6A587A63-B101-47E0-9AF5-3F1291709D83}"/>
              </a:ext>
            </a:extLst>
          </p:cNvPr>
          <p:cNvSpPr txBox="1"/>
          <p:nvPr/>
        </p:nvSpPr>
        <p:spPr bwMode="white">
          <a:xfrm>
            <a:off x="91252" y="9545584"/>
            <a:ext cx="6050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コパンスポーツクラブ宇治</a:t>
            </a:r>
            <a:endParaRPr kumimoji="1"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082F7CDD-3FFC-4818-94F3-17111B460CD5}"/>
              </a:ext>
            </a:extLst>
          </p:cNvPr>
          <p:cNvSpPr txBox="1"/>
          <p:nvPr/>
        </p:nvSpPr>
        <p:spPr bwMode="white">
          <a:xfrm>
            <a:off x="92313" y="10257004"/>
            <a:ext cx="50272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休館日：火曜日・月末最終日・年末年始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E935FDC-2EFC-49C9-B1A1-75741713DA5C}"/>
              </a:ext>
            </a:extLst>
          </p:cNvPr>
          <p:cNvSpPr txBox="1"/>
          <p:nvPr/>
        </p:nvSpPr>
        <p:spPr bwMode="white">
          <a:xfrm>
            <a:off x="306944" y="3719268"/>
            <a:ext cx="3054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平日</a:t>
            </a:r>
            <a:r>
              <a:rPr kumimoji="1" lang="en-US" altLang="ja-JP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日間コース</a:t>
            </a: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EDACA566-1ABE-44BE-8CD6-896EFFA90DA9}"/>
              </a:ext>
            </a:extLst>
          </p:cNvPr>
          <p:cNvSpPr txBox="1"/>
          <p:nvPr/>
        </p:nvSpPr>
        <p:spPr bwMode="white">
          <a:xfrm>
            <a:off x="3820097" y="3727095"/>
            <a:ext cx="24290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土日</a:t>
            </a:r>
            <a:r>
              <a:rPr kumimoji="1" lang="en-US" altLang="ja-JP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日間コース</a:t>
            </a: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37B7B9DD-72A5-4F9B-B128-D2B6F2A95E14}"/>
              </a:ext>
            </a:extLst>
          </p:cNvPr>
          <p:cNvSpPr txBox="1"/>
          <p:nvPr/>
        </p:nvSpPr>
        <p:spPr bwMode="white">
          <a:xfrm>
            <a:off x="319423" y="5744612"/>
            <a:ext cx="29462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平日</a:t>
            </a:r>
            <a:r>
              <a:rPr kumimoji="1" lang="en-US" altLang="ja-JP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日間コース</a:t>
            </a: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97CE627E-03F2-4083-9820-6994034F0A32}"/>
              </a:ext>
            </a:extLst>
          </p:cNvPr>
          <p:cNvSpPr txBox="1"/>
          <p:nvPr/>
        </p:nvSpPr>
        <p:spPr bwMode="white">
          <a:xfrm>
            <a:off x="3832576" y="5752655"/>
            <a:ext cx="22676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春も泳ぎまくる！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EA9A460-692F-4EA2-802C-C360AD82BE45}"/>
              </a:ext>
            </a:extLst>
          </p:cNvPr>
          <p:cNvSpPr txBox="1"/>
          <p:nvPr/>
        </p:nvSpPr>
        <p:spPr>
          <a:xfrm>
            <a:off x="396033" y="4229045"/>
            <a:ext cx="289524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日　程：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3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月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26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日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(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木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)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・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27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日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(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金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)</a:t>
            </a: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時　間：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9:00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～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10:00</a:t>
            </a: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対　象：黄級～アクア（会員）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　　　　小学生（一般）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定　員：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40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名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参加費：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3,300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円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22D7FD9-EF4D-4581-BA1A-F3640638C871}"/>
              </a:ext>
            </a:extLst>
          </p:cNvPr>
          <p:cNvSpPr txBox="1"/>
          <p:nvPr/>
        </p:nvSpPr>
        <p:spPr>
          <a:xfrm>
            <a:off x="388539" y="6274040"/>
            <a:ext cx="3010714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日　程：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4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月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1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日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(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水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)~3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日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(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金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)</a:t>
            </a: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時　間：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9:00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～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10:00</a:t>
            </a: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対　象：黄級～アクア（会員）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　　　　小学生（一般）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定　員：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40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名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参加費：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4,400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円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B03E10CF-D4AC-45CC-89DD-2268C1098419}"/>
              </a:ext>
            </a:extLst>
          </p:cNvPr>
          <p:cNvSpPr txBox="1"/>
          <p:nvPr/>
        </p:nvSpPr>
        <p:spPr>
          <a:xfrm>
            <a:off x="3844528" y="6479174"/>
            <a:ext cx="3468201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日　程：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3.4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月短期教室時間内参加自由！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対　象：黄級～アクア（会員）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　　　　小学生（一般）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定　員：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10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名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参加費：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8,800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円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90599FE2-6C9E-47CB-935F-AEF6A5C57C60}"/>
              </a:ext>
            </a:extLst>
          </p:cNvPr>
          <p:cNvSpPr txBox="1"/>
          <p:nvPr/>
        </p:nvSpPr>
        <p:spPr>
          <a:xfrm>
            <a:off x="3906658" y="4227767"/>
            <a:ext cx="296484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日　程：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3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月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28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日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(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土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)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・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29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日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(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日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) </a:t>
            </a: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時　間：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9:00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～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10:00</a:t>
            </a: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対　象：黄級～アクア（会員）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　　　　小学生（一般）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定　員：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40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名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参加費：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3,300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円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72731944-6C55-4E91-B0E3-EFCE16505B17}"/>
              </a:ext>
            </a:extLst>
          </p:cNvPr>
          <p:cNvSpPr txBox="1"/>
          <p:nvPr/>
        </p:nvSpPr>
        <p:spPr>
          <a:xfrm>
            <a:off x="3820097" y="6201967"/>
            <a:ext cx="28513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短期通い放題フリーパス</a:t>
            </a: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F424EEEA-5E22-40E5-9C4B-B6BC9A31826E}"/>
              </a:ext>
            </a:extLst>
          </p:cNvPr>
          <p:cNvSpPr txBox="1"/>
          <p:nvPr/>
        </p:nvSpPr>
        <p:spPr bwMode="white">
          <a:xfrm>
            <a:off x="334129" y="7665817"/>
            <a:ext cx="2931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水慣れ</a:t>
            </a:r>
            <a:r>
              <a:rPr kumimoji="1" lang="en-US" altLang="ja-JP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日間コース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38CD9FDB-32EA-4F2E-9085-704DB5A6A79A}"/>
              </a:ext>
            </a:extLst>
          </p:cNvPr>
          <p:cNvSpPr txBox="1"/>
          <p:nvPr/>
        </p:nvSpPr>
        <p:spPr>
          <a:xfrm>
            <a:off x="391328" y="8093215"/>
            <a:ext cx="268962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日　時：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3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月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28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日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(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土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)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～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29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日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(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日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) </a:t>
            </a: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時　間：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10:30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～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11:30</a:t>
            </a: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定　員：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20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名　　　　  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対　象：赤級（会員）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　　　　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3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歳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~6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歳（一般）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  <a:p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参加費：</a:t>
            </a:r>
            <a:r>
              <a:rPr kumimoji="1" lang="en-US" altLang="ja-JP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2,750</a:t>
            </a:r>
            <a:r>
              <a:rPr kumimoji="1" lang="ja-JP" altLang="en-US" sz="1050" dirty="0">
                <a:latin typeface="A-OTF 新丸ゴ Pro M" panose="020F0500000000000000" pitchFamily="34" charset="-128"/>
                <a:ea typeface="A-OTF 新丸ゴ Pro M" panose="020F0500000000000000" pitchFamily="34" charset="-128"/>
              </a:rPr>
              <a:t>円</a:t>
            </a:r>
            <a:endParaRPr kumimoji="1" lang="en-US" altLang="ja-JP" sz="1050" dirty="0">
              <a:latin typeface="A-OTF 新丸ゴ Pro M" panose="020F0500000000000000" pitchFamily="34" charset="-128"/>
              <a:ea typeface="A-OTF 新丸ゴ Pro M" panose="020F0500000000000000" pitchFamily="34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9A7E2ED-7659-4739-BF64-D8DF1D875A5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81" y="4496331"/>
            <a:ext cx="1128747" cy="1142079"/>
          </a:xfrm>
          <a:prstGeom prst="rect">
            <a:avLst/>
          </a:prstGeom>
        </p:spPr>
      </p:pic>
      <p:pic>
        <p:nvPicPr>
          <p:cNvPr id="69" name="図 68">
            <a:extLst>
              <a:ext uri="{FF2B5EF4-FFF2-40B4-BE49-F238E27FC236}">
                <a16:creationId xmlns:a16="http://schemas.microsoft.com/office/drawing/2014/main" id="{BB9B43EA-90EE-49C5-BCD3-A1A16163F5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323" y="6430548"/>
            <a:ext cx="1128747" cy="1142079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FF0134E3-704A-4B70-846E-39FF536B32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3679" y="4500038"/>
            <a:ext cx="1128747" cy="114207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0EA0E3FB-FC9D-4B65-BEE3-2D4C9D4FEDA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789" y="9600100"/>
            <a:ext cx="841852" cy="841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714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2661</TotalTime>
  <Words>356</Words>
  <Application>Microsoft Office PowerPoint</Application>
  <PresentationFormat>ユーザー設定</PresentationFormat>
  <Paragraphs>46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A-OTF 新丸ゴ Pro M</vt:lpstr>
      <vt:lpstr>HGP創英角ｺﾞｼｯｸUB</vt:lpstr>
      <vt:lpstr>HG丸ｺﾞｼｯｸM-PRO</vt:lpstr>
      <vt:lpstr>ＭＳ ゴシック</vt:lpstr>
      <vt:lpstr>メイリオ</vt:lpstr>
      <vt:lpstr>游ゴシック</vt:lpstr>
      <vt:lpstr>Arial</vt:lpstr>
      <vt:lpstr>Consolas</vt:lpstr>
      <vt:lpstr>Verdana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chaya</dc:creator>
  <cp:lastModifiedBy>宇治</cp:lastModifiedBy>
  <cp:revision>135</cp:revision>
  <cp:lastPrinted>2026-02-02T06:14:51Z</cp:lastPrinted>
  <dcterms:created xsi:type="dcterms:W3CDTF">2022-11-10T01:05:47Z</dcterms:created>
  <dcterms:modified xsi:type="dcterms:W3CDTF">2026-02-09T04:55:32Z</dcterms:modified>
</cp:coreProperties>
</file>