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4" r:id="rId2"/>
  </p:sldIdLst>
  <p:sldSz cx="7559675" cy="10691813"/>
  <p:notesSz cx="67389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497"/>
    <a:srgbClr val="FF0066"/>
    <a:srgbClr val="16AAD8"/>
    <a:srgbClr val="E2E2E2"/>
    <a:srgbClr val="17A3BC"/>
    <a:srgbClr val="A6CFD7"/>
    <a:srgbClr val="D61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5902" autoAdjust="0"/>
  </p:normalViewPr>
  <p:slideViewPr>
    <p:cSldViewPr snapToGrid="0">
      <p:cViewPr varScale="1">
        <p:scale>
          <a:sx n="52" d="100"/>
          <a:sy n="52" d="100"/>
        </p:scale>
        <p:origin x="241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19997" cy="495131"/>
          </a:xfrm>
          <a:prstGeom prst="rect">
            <a:avLst/>
          </a:prstGeom>
        </p:spPr>
        <p:txBody>
          <a:bodyPr vert="horz" lIns="90679" tIns="45340" rIns="90679" bIns="453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7373" y="4"/>
            <a:ext cx="2919997" cy="495131"/>
          </a:xfrm>
          <a:prstGeom prst="rect">
            <a:avLst/>
          </a:prstGeom>
        </p:spPr>
        <p:txBody>
          <a:bodyPr vert="horz" lIns="90679" tIns="45340" rIns="90679" bIns="45340" rtlCol="0"/>
          <a:lstStyle>
            <a:lvl1pPr algn="r">
              <a:defRPr sz="1200"/>
            </a:lvl1pPr>
          </a:lstStyle>
          <a:p>
            <a:fld id="{FF295AA8-92EC-46EF-BB3F-4448CD363177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5075"/>
            <a:ext cx="2354262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79" tIns="45340" rIns="90679" bIns="453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211" y="4751055"/>
            <a:ext cx="5390522" cy="3886937"/>
          </a:xfrm>
          <a:prstGeom prst="rect">
            <a:avLst/>
          </a:prstGeom>
        </p:spPr>
        <p:txBody>
          <a:bodyPr vert="horz" lIns="90679" tIns="45340" rIns="90679" bIns="453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7535"/>
            <a:ext cx="2919997" cy="495131"/>
          </a:xfrm>
          <a:prstGeom prst="rect">
            <a:avLst/>
          </a:prstGeom>
        </p:spPr>
        <p:txBody>
          <a:bodyPr vert="horz" lIns="90679" tIns="45340" rIns="90679" bIns="453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7373" y="9377535"/>
            <a:ext cx="2919997" cy="495131"/>
          </a:xfrm>
          <a:prstGeom prst="rect">
            <a:avLst/>
          </a:prstGeom>
        </p:spPr>
        <p:txBody>
          <a:bodyPr vert="horz" lIns="90679" tIns="45340" rIns="90679" bIns="45340" rtlCol="0" anchor="b"/>
          <a:lstStyle>
            <a:lvl1pPr algn="r">
              <a:defRPr sz="1200"/>
            </a:lvl1pPr>
          </a:lstStyle>
          <a:p>
            <a:fld id="{22F91596-43E1-4AAD-9B79-6487ECDFB3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1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91596-43E1-4AAD-9B79-6487ECDFB34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61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95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21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1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90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36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6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96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0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F839-E05A-46B9-B055-D353DE34E0BC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CBB9-5953-42B6-811E-DD993DAE61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microsoft.com/office/2007/relationships/hdphoto" Target="../media/hdphoto1.wdp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Excel_Macro-Enabled_Worksheet.xlsm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E5DF787-E214-0B8F-B864-52A6C91E7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" y="44191"/>
            <a:ext cx="7411700" cy="2831266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A9A460-692F-4EA2-802C-C360AD82BE45}"/>
              </a:ext>
            </a:extLst>
          </p:cNvPr>
          <p:cNvSpPr txBox="1"/>
          <p:nvPr/>
        </p:nvSpPr>
        <p:spPr>
          <a:xfrm>
            <a:off x="225985" y="3240974"/>
            <a:ext cx="36206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27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金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29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間：①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8:00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9:00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➁ 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9:00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10:00</a:t>
            </a:r>
          </a:p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象：スクール生・一般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/3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歳以上</a:t>
            </a:r>
            <a:endParaRPr kumimoji="1" lang="en-US" altLang="ja-JP" sz="11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員：各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11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4,400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(2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)/5,500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(3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※2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日間以上で日程をお選びください。</a:t>
            </a:r>
            <a:endParaRPr kumimoji="1" lang="en-US" altLang="ja-JP" sz="9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締　切：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  <a:r>
              <a:rPr kumimoji="1" lang="ja-JP" altLang="en-US" sz="11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まで</a:t>
            </a:r>
            <a:endParaRPr kumimoji="1" lang="en-US" altLang="ja-JP" sz="11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10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10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お水苦手な子から参加</a:t>
            </a:r>
            <a:r>
              <a:rPr kumimoji="1" lang="en-US" altLang="ja-JP" sz="110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OK</a:t>
            </a:r>
            <a:r>
              <a:rPr kumimoji="1" lang="ja-JP" altLang="en-US" sz="110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！本科の子テスト付き！</a:t>
            </a:r>
            <a:endParaRPr kumimoji="1" lang="en-US" altLang="ja-JP" sz="1100" b="1" u="sng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10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120" name="四角形: 角を丸くする 119">
            <a:extLst>
              <a:ext uri="{FF2B5EF4-FFF2-40B4-BE49-F238E27FC236}">
                <a16:creationId xmlns:a16="http://schemas.microsoft.com/office/drawing/2014/main" id="{B8F33263-D593-432B-A6D4-620A1F3A3224}"/>
              </a:ext>
            </a:extLst>
          </p:cNvPr>
          <p:cNvSpPr/>
          <p:nvPr/>
        </p:nvSpPr>
        <p:spPr>
          <a:xfrm>
            <a:off x="3800810" y="2998508"/>
            <a:ext cx="3551441" cy="1774539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 dirty="0"/>
          </a:p>
        </p:txBody>
      </p:sp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B504F951-3296-403D-9C7B-7E47DE12EBBA}"/>
              </a:ext>
            </a:extLst>
          </p:cNvPr>
          <p:cNvSpPr/>
          <p:nvPr/>
        </p:nvSpPr>
        <p:spPr>
          <a:xfrm>
            <a:off x="195971" y="2995394"/>
            <a:ext cx="3553073" cy="1788066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" name="図 126">
            <a:extLst>
              <a:ext uri="{FF2B5EF4-FFF2-40B4-BE49-F238E27FC236}">
                <a16:creationId xmlns:a16="http://schemas.microsoft.com/office/drawing/2014/main" id="{4EE399D4-95F7-49C7-B6BF-BD2F331BB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2799734"/>
            <a:ext cx="2741412" cy="50958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EF1E52-A938-1FB3-7DDE-99B402E9D1AA}"/>
              </a:ext>
            </a:extLst>
          </p:cNvPr>
          <p:cNvSpPr txBox="1"/>
          <p:nvPr/>
        </p:nvSpPr>
        <p:spPr>
          <a:xfrm>
            <a:off x="668766" y="2878780"/>
            <a:ext cx="1794114" cy="338554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r>
              <a: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月選べる短期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12AA1E-5EFD-1784-3D26-CA8AD1EA20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03" y="2783950"/>
            <a:ext cx="2741412" cy="5095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E7E9BC-2BC3-C5EB-497E-BE42D7D9214E}"/>
              </a:ext>
            </a:extLst>
          </p:cNvPr>
          <p:cNvSpPr txBox="1"/>
          <p:nvPr/>
        </p:nvSpPr>
        <p:spPr>
          <a:xfrm>
            <a:off x="4669105" y="2844401"/>
            <a:ext cx="1781952" cy="338554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➁</a:t>
            </a:r>
            <a:r>
              <a: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月土曜短期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247467-6930-7778-2264-82F030FE867A}"/>
              </a:ext>
            </a:extLst>
          </p:cNvPr>
          <p:cNvSpPr txBox="1"/>
          <p:nvPr/>
        </p:nvSpPr>
        <p:spPr>
          <a:xfrm>
            <a:off x="3950644" y="3276527"/>
            <a:ext cx="34507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21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28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19:00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象：スクール生・一般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/3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歳以上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7,150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締　切：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25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まで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少人数制のクラスです！！</a:t>
            </a:r>
            <a:endParaRPr kumimoji="1" lang="en-US" altLang="ja-JP" sz="1050" b="1" u="sng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193E8DF-E050-12F0-64A7-6AAFA11B19F1}"/>
              </a:ext>
            </a:extLst>
          </p:cNvPr>
          <p:cNvSpPr/>
          <p:nvPr/>
        </p:nvSpPr>
        <p:spPr>
          <a:xfrm>
            <a:off x="210342" y="4980225"/>
            <a:ext cx="3559009" cy="1795501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0B35605-74FE-670D-4987-FD2B0AD42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5" y="4773680"/>
            <a:ext cx="2741412" cy="509584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E42A5EE-40F1-5FB9-0A62-AB966ECBF25C}"/>
              </a:ext>
            </a:extLst>
          </p:cNvPr>
          <p:cNvSpPr/>
          <p:nvPr/>
        </p:nvSpPr>
        <p:spPr>
          <a:xfrm>
            <a:off x="3842589" y="4990005"/>
            <a:ext cx="3509662" cy="1783631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57EAA07-1088-7B6C-BCBF-E880B6C25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02" y="4778919"/>
            <a:ext cx="2924903" cy="500656"/>
          </a:xfrm>
          <a:prstGeom prst="rect">
            <a:avLst/>
          </a:prstGeom>
          <a:noFill/>
        </p:spPr>
      </p:pic>
      <p:graphicFrame>
        <p:nvGraphicFramePr>
          <p:cNvPr id="24" name="オブジェクト 23">
            <a:extLst>
              <a:ext uri="{FF2B5EF4-FFF2-40B4-BE49-F238E27FC236}">
                <a16:creationId xmlns:a16="http://schemas.microsoft.com/office/drawing/2014/main" id="{61E48815-9089-1BD4-698F-906753F35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715651"/>
              </p:ext>
            </p:extLst>
          </p:nvPr>
        </p:nvGraphicFramePr>
        <p:xfrm>
          <a:off x="-245162" y="357954"/>
          <a:ext cx="90488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Macro-Enabled Worksheet" r:id="rId7" imgW="6713247" imgH="249638696" progId="Excel.SheetMacroEnabled.12">
                  <p:embed/>
                </p:oleObj>
              </mc:Choice>
              <mc:Fallback>
                <p:oleObj name="Macro-Enabled Worksheet" r:id="rId7" imgW="6713247" imgH="249638696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45162" y="357954"/>
                        <a:ext cx="90488" cy="33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C93F431-717E-35D2-5A25-99D41807B8C8}"/>
              </a:ext>
            </a:extLst>
          </p:cNvPr>
          <p:cNvSpPr txBox="1"/>
          <p:nvPr/>
        </p:nvSpPr>
        <p:spPr>
          <a:xfrm>
            <a:off x="249181" y="7451755"/>
            <a:ext cx="38707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程：要相談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間：要相談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歳～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4,950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(1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回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)/14,350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回セット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担当コーチと日時をご相談しながらレッスンします。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マンツーマンなので個々にあったレッスンです！</a:t>
            </a:r>
            <a:endParaRPr kumimoji="1" lang="en-US" altLang="ja-JP" sz="1050" b="1" u="sng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E6F6C001-DB44-A83D-6B33-BF434D4A09FE}"/>
              </a:ext>
            </a:extLst>
          </p:cNvPr>
          <p:cNvSpPr/>
          <p:nvPr/>
        </p:nvSpPr>
        <p:spPr>
          <a:xfrm>
            <a:off x="213113" y="7220934"/>
            <a:ext cx="3497523" cy="1444343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1BC3421-E4E5-D9D4-7B93-98161218A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3" y="6952612"/>
            <a:ext cx="3382423" cy="54412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0E56862-8937-D873-62E4-3F1B2D3A06EC}"/>
              </a:ext>
            </a:extLst>
          </p:cNvPr>
          <p:cNvSpPr txBox="1"/>
          <p:nvPr/>
        </p:nvSpPr>
        <p:spPr>
          <a:xfrm>
            <a:off x="659379" y="7053248"/>
            <a:ext cx="2331120" cy="338554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⑤プライベートレッスン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6E515B4-FB6A-2943-D851-894BF73C1C7F}"/>
              </a:ext>
            </a:extLst>
          </p:cNvPr>
          <p:cNvSpPr/>
          <p:nvPr/>
        </p:nvSpPr>
        <p:spPr>
          <a:xfrm>
            <a:off x="3831438" y="7192027"/>
            <a:ext cx="3525468" cy="1924293"/>
          </a:xfrm>
          <a:prstGeom prst="roundRect">
            <a:avLst>
              <a:gd name="adj" fmla="val 930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453456F-EE14-33DC-F095-A263DF6AF1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8" r="18915" b="1"/>
          <a:stretch/>
        </p:blipFill>
        <p:spPr>
          <a:xfrm>
            <a:off x="3766426" y="6949187"/>
            <a:ext cx="3382423" cy="544123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E7C59D7-2F7C-16AE-6287-357D3F872E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7" b="42023"/>
          <a:stretch/>
        </p:blipFill>
        <p:spPr>
          <a:xfrm>
            <a:off x="-28775" y="6772345"/>
            <a:ext cx="3010715" cy="24913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8509E9F-2749-D490-A657-8167C34999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5" t="41427" b="42023"/>
          <a:stretch/>
        </p:blipFill>
        <p:spPr>
          <a:xfrm>
            <a:off x="5917144" y="6768491"/>
            <a:ext cx="1531092" cy="24913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846486FF-30AC-7073-2B40-CCC5273A9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7" b="42023"/>
          <a:stretch/>
        </p:blipFill>
        <p:spPr>
          <a:xfrm>
            <a:off x="2947197" y="6775785"/>
            <a:ext cx="3010715" cy="249136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4157E279-EAA1-4BFF-B63D-BE732BB34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40" y="3873723"/>
            <a:ext cx="934362" cy="8895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D2A7EC-37E1-F0B9-9510-C070633356CA}"/>
              </a:ext>
            </a:extLst>
          </p:cNvPr>
          <p:cNvSpPr txBox="1"/>
          <p:nvPr/>
        </p:nvSpPr>
        <p:spPr>
          <a:xfrm>
            <a:off x="3870999" y="7487290"/>
            <a:ext cx="3652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27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金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29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1(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5(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9:00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17:00</a:t>
            </a:r>
          </a:p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象：スクール生・一般</a:t>
            </a:r>
            <a:endParaRPr kumimoji="1" lang="en-US" altLang="ja-JP" sz="9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　　　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月対象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…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年長～小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6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月対象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…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新小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～小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6</a:t>
            </a:r>
          </a:p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900" b="1" u="sng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8</a:t>
            </a:r>
            <a:r>
              <a:rPr kumimoji="1" lang="ja-JP" altLang="en-US" sz="900" b="1" u="sng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名限定</a:t>
            </a:r>
            <a:r>
              <a:rPr kumimoji="1" lang="en-US" altLang="ja-JP" sz="900" b="1" u="sng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‼</a:t>
            </a:r>
          </a:p>
          <a:p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参加費：各</a:t>
            </a:r>
            <a:r>
              <a:rPr kumimoji="1" lang="en-US" altLang="ja-JP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4,950</a:t>
            </a:r>
            <a:r>
              <a:rPr kumimoji="1" lang="ja-JP" altLang="en-US" sz="90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endParaRPr kumimoji="1" lang="en-US" altLang="ja-JP" sz="90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A-OTF 新丸ゴ Pro M" panose="020F0500000000000000"/>
              </a:rPr>
              <a:t>締　切：</a:t>
            </a:r>
            <a:r>
              <a:rPr kumimoji="1" lang="en-US" altLang="ja-JP" sz="900" b="1" dirty="0">
                <a:latin typeface="メイリオ" panose="020B0604030504040204" pitchFamily="50" charset="-128"/>
                <a:ea typeface="A-OTF 新丸ゴ Pro M" panose="020F0500000000000000"/>
              </a:rPr>
              <a:t>3</a:t>
            </a:r>
            <a:r>
              <a:rPr kumimoji="1" lang="ja-JP" altLang="en-US" sz="900" b="1" dirty="0">
                <a:latin typeface="メイリオ" panose="020B0604030504040204" pitchFamily="50" charset="-128"/>
                <a:ea typeface="A-OTF 新丸ゴ Pro M" panose="020F0500000000000000"/>
              </a:rPr>
              <a:t>月</a:t>
            </a:r>
            <a:r>
              <a:rPr kumimoji="1" lang="en-US" altLang="ja-JP" sz="900" b="1" dirty="0">
                <a:latin typeface="メイリオ" panose="020B0604030504040204" pitchFamily="50" charset="-128"/>
                <a:ea typeface="A-OTF 新丸ゴ Pro M" panose="020F0500000000000000"/>
              </a:rPr>
              <a:t>18</a:t>
            </a:r>
            <a:r>
              <a:rPr kumimoji="1" lang="ja-JP" altLang="en-US" sz="900" b="1" dirty="0">
                <a:latin typeface="メイリオ" panose="020B0604030504040204" pitchFamily="50" charset="-128"/>
                <a:ea typeface="A-OTF 新丸ゴ Pro M" panose="020F0500000000000000"/>
              </a:rPr>
              <a:t>日</a:t>
            </a:r>
            <a:r>
              <a:rPr kumimoji="1" lang="en-US" altLang="ja-JP" sz="900" b="1" dirty="0">
                <a:latin typeface="メイリオ" panose="020B0604030504040204" pitchFamily="50" charset="-128"/>
                <a:ea typeface="A-OTF 新丸ゴ Pro M" panose="020F0500000000000000"/>
              </a:rPr>
              <a:t>(</a:t>
            </a:r>
            <a:r>
              <a:rPr kumimoji="1" lang="ja-JP" altLang="en-US" sz="900" b="1" dirty="0">
                <a:latin typeface="メイリオ" panose="020B0604030504040204" pitchFamily="50" charset="-128"/>
                <a:ea typeface="A-OTF 新丸ゴ Pro M" panose="020F0500000000000000"/>
              </a:rPr>
              <a:t>水</a:t>
            </a:r>
            <a:r>
              <a:rPr kumimoji="1" lang="en-US" altLang="ja-JP" sz="900" b="1" dirty="0">
                <a:latin typeface="メイリオ" panose="020B0604030504040204" pitchFamily="50" charset="-128"/>
                <a:ea typeface="A-OTF 新丸ゴ Pro M" panose="020F0500000000000000"/>
              </a:rPr>
              <a:t>)19:00</a:t>
            </a:r>
            <a:r>
              <a:rPr kumimoji="1" lang="ja-JP" altLang="en-US" sz="900" b="1" dirty="0">
                <a:latin typeface="メイリオ" panose="020B0604030504040204" pitchFamily="50" charset="-128"/>
                <a:ea typeface="A-OTF 新丸ゴ Pro M" panose="020F0500000000000000"/>
              </a:rPr>
              <a:t>まで</a:t>
            </a:r>
            <a:endParaRPr kumimoji="1" lang="en-US" altLang="ja-JP" sz="90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90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6F0026-8D82-842F-3743-3BAFE5C3D080}"/>
              </a:ext>
            </a:extLst>
          </p:cNvPr>
          <p:cNvSpPr txBox="1"/>
          <p:nvPr/>
        </p:nvSpPr>
        <p:spPr>
          <a:xfrm>
            <a:off x="3832728" y="8620561"/>
            <a:ext cx="34494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日コパンでお預かり！プール</a:t>
            </a:r>
            <a:r>
              <a:rPr kumimoji="1" lang="en-US" altLang="ja-JP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回あり！宿題もして、</a:t>
            </a:r>
            <a:endParaRPr kumimoji="1" lang="en-US" altLang="ja-JP" sz="105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日替わりイベントも</a:t>
            </a:r>
            <a:r>
              <a:rPr kumimoji="1" lang="en-US" altLang="ja-JP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r>
              <a:rPr kumimoji="1" lang="ja-JP" altLang="en-US" sz="105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何をするかは当日のお楽しみ♡</a:t>
            </a:r>
            <a:endParaRPr kumimoji="1" lang="en-US" altLang="ja-JP" sz="105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12F9553-BF2E-5B52-D057-58D169BD1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0" t="-5708" r="1676" b="-3209"/>
          <a:stretch/>
        </p:blipFill>
        <p:spPr>
          <a:xfrm>
            <a:off x="6970844" y="6928913"/>
            <a:ext cx="576918" cy="592653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6A80B2D-D361-09C1-587C-685FA1020F8F}"/>
              </a:ext>
            </a:extLst>
          </p:cNvPr>
          <p:cNvSpPr txBox="1"/>
          <p:nvPr/>
        </p:nvSpPr>
        <p:spPr>
          <a:xfrm>
            <a:off x="3900323" y="7105827"/>
            <a:ext cx="2962633" cy="285076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春休み満喫！コパンで</a:t>
            </a:r>
            <a:r>
              <a:rPr kumimoji="1" lang="en-US" altLang="ja-JP" sz="1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kumimoji="1" lang="ja-JP" altLang="en-US" sz="1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日預かりイベント！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3D0DC7F-7507-4B64-9624-8E06AE06255D}"/>
              </a:ext>
            </a:extLst>
          </p:cNvPr>
          <p:cNvSpPr txBox="1"/>
          <p:nvPr/>
        </p:nvSpPr>
        <p:spPr>
          <a:xfrm>
            <a:off x="715179" y="4843545"/>
            <a:ext cx="1794114" cy="338554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  <a:r>
              <a: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月選べる短期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B905AD42-54C5-48AA-8060-E97D548E4475}"/>
              </a:ext>
            </a:extLst>
          </p:cNvPr>
          <p:cNvSpPr txBox="1"/>
          <p:nvPr/>
        </p:nvSpPr>
        <p:spPr>
          <a:xfrm>
            <a:off x="4654282" y="4844738"/>
            <a:ext cx="1781952" cy="338554"/>
          </a:xfrm>
          <a:prstGeom prst="rect">
            <a:avLst/>
          </a:prstGeom>
          <a:solidFill>
            <a:srgbClr val="0F849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  <a:r>
              <a:rPr kumimoji="1" lang="en-US" altLang="ja-JP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kumimoji="1" lang="ja-JP" altLang="en-US" sz="1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月土曜短期</a:t>
            </a: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963659B0-3859-474E-8EBC-37168F5823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7" y="8697670"/>
            <a:ext cx="2550284" cy="700724"/>
          </a:xfrm>
          <a:prstGeom prst="rect">
            <a:avLst/>
          </a:prstGeom>
        </p:spPr>
      </p:pic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BF34195-9B6D-441E-870D-C4AD6136E9AB}"/>
              </a:ext>
            </a:extLst>
          </p:cNvPr>
          <p:cNvSpPr txBox="1"/>
          <p:nvPr/>
        </p:nvSpPr>
        <p:spPr>
          <a:xfrm>
            <a:off x="614643" y="8792647"/>
            <a:ext cx="20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b="1" dirty="0">
                <a:latin typeface="メイリオ" panose="020B0604030504040204" pitchFamily="50" charset="-128"/>
                <a:ea typeface="A-OTF 新丸ゴ Pro M" panose="020F0500000000000000"/>
              </a:rPr>
              <a:t>※</a:t>
            </a:r>
            <a:r>
              <a:rPr kumimoji="1" lang="ja-JP" altLang="en-US" sz="600" b="1" dirty="0">
                <a:latin typeface="メイリオ" panose="020B0604030504040204" pitchFamily="50" charset="-128"/>
                <a:ea typeface="A-OTF 新丸ゴ Pro M" panose="020F0500000000000000"/>
              </a:rPr>
              <a:t>表記金額は全て税込です。</a:t>
            </a:r>
            <a:endParaRPr kumimoji="1" lang="en-US" altLang="ja-JP" sz="600" b="1" dirty="0">
              <a:latin typeface="メイリオ" panose="020B0604030504040204" pitchFamily="50" charset="-128"/>
              <a:ea typeface="A-OTF 新丸ゴ Pro M" panose="020F0500000000000000"/>
            </a:endParaRPr>
          </a:p>
          <a:p>
            <a:r>
              <a:rPr kumimoji="1" lang="en-US" altLang="ja-JP" sz="600" b="1" dirty="0">
                <a:latin typeface="メイリオ" panose="020B0604030504040204" pitchFamily="50" charset="-128"/>
                <a:ea typeface="A-OTF 新丸ゴ Pro M" panose="020F0500000000000000"/>
              </a:rPr>
              <a:t>※</a:t>
            </a:r>
            <a:r>
              <a:rPr kumimoji="1" lang="ja-JP" altLang="en-US" sz="600" b="1" dirty="0">
                <a:latin typeface="メイリオ" panose="020B0604030504040204" pitchFamily="50" charset="-128"/>
                <a:ea typeface="A-OTF 新丸ゴ Pro M" panose="020F0500000000000000"/>
              </a:rPr>
              <a:t>一度納入いたしました受講料は、返金できません。</a:t>
            </a:r>
            <a:endParaRPr kumimoji="1" lang="en-US" altLang="ja-JP" sz="600" b="1" dirty="0">
              <a:latin typeface="メイリオ" panose="020B0604030504040204" pitchFamily="50" charset="-128"/>
              <a:ea typeface="A-OTF 新丸ゴ Pro M" panose="020F0500000000000000"/>
            </a:endParaRPr>
          </a:p>
          <a:p>
            <a:r>
              <a:rPr kumimoji="1" lang="en-US" altLang="ja-JP" sz="600" b="1" dirty="0">
                <a:latin typeface="メイリオ" panose="020B0604030504040204" pitchFamily="50" charset="-128"/>
                <a:ea typeface="A-OTF 新丸ゴ Pro M" panose="020F0500000000000000"/>
              </a:rPr>
              <a:t>※</a:t>
            </a:r>
            <a:r>
              <a:rPr kumimoji="1" lang="ja-JP" altLang="en-US" sz="600" b="1" dirty="0">
                <a:latin typeface="メイリオ" panose="020B0604030504040204" pitchFamily="50" charset="-128"/>
                <a:ea typeface="A-OTF 新丸ゴ Pro M" panose="020F0500000000000000"/>
              </a:rPr>
              <a:t>定員制・先着順となります。</a:t>
            </a:r>
            <a:endParaRPr kumimoji="1" lang="en-US" altLang="ja-JP" sz="600" b="1" dirty="0">
              <a:latin typeface="メイリオ" panose="020B0604030504040204" pitchFamily="50" charset="-128"/>
              <a:ea typeface="A-OTF 新丸ゴ Pro M" panose="020F0500000000000000"/>
            </a:endParaRPr>
          </a:p>
          <a:p>
            <a:r>
              <a:rPr kumimoji="1" lang="en-US" altLang="ja-JP" sz="600" b="1" dirty="0">
                <a:latin typeface="メイリオ" panose="020B0604030504040204" pitchFamily="50" charset="-128"/>
                <a:ea typeface="A-OTF 新丸ゴ Pro M" panose="020F0500000000000000"/>
              </a:rPr>
              <a:t>※1</a:t>
            </a:r>
            <a:r>
              <a:rPr kumimoji="1" lang="ja-JP" altLang="en-US" sz="600" b="1" dirty="0">
                <a:latin typeface="メイリオ" panose="020B0604030504040204" pitchFamily="50" charset="-128"/>
                <a:ea typeface="A-OTF 新丸ゴ Pro M" panose="020F0500000000000000"/>
              </a:rPr>
              <a:t>日預かりイベントは、</a:t>
            </a:r>
            <a:r>
              <a:rPr kumimoji="1" lang="en-US" altLang="ja-JP" sz="600" b="1" dirty="0">
                <a:latin typeface="メイリオ" panose="020B0604030504040204" pitchFamily="50" charset="-128"/>
                <a:ea typeface="A-OTF 新丸ゴ Pro M" panose="020F0500000000000000"/>
              </a:rPr>
              <a:t>3</a:t>
            </a:r>
            <a:r>
              <a:rPr kumimoji="1" lang="ja-JP" altLang="en-US" sz="600" b="1" dirty="0">
                <a:latin typeface="メイリオ" panose="020B0604030504040204" pitchFamily="50" charset="-128"/>
                <a:ea typeface="A-OTF 新丸ゴ Pro M" panose="020F0500000000000000"/>
              </a:rPr>
              <a:t>名以上で実施となります。</a:t>
            </a:r>
            <a:endParaRPr kumimoji="1" lang="en-US" altLang="ja-JP" sz="600" b="1" dirty="0">
              <a:latin typeface="メイリオ" panose="020B0604030504040204" pitchFamily="50" charset="-128"/>
              <a:ea typeface="A-OTF 新丸ゴ Pro M" panose="020F0500000000000000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1DD6A7C3-CE1F-4620-889D-8B9F7A565B5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47" b="42608"/>
          <a:stretch/>
        </p:blipFill>
        <p:spPr>
          <a:xfrm>
            <a:off x="2548825" y="8688710"/>
            <a:ext cx="433115" cy="30017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5A0EDF18-F129-4FB9-9B8B-295EF47F07B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82"/>
          <a:stretch/>
        </p:blipFill>
        <p:spPr>
          <a:xfrm>
            <a:off x="1908117" y="9249526"/>
            <a:ext cx="869142" cy="183832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7DE3EAA7-1C8E-4AAF-9958-1BC9B89D7D3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52" r="59386" b="42607"/>
          <a:stretch/>
        </p:blipFill>
        <p:spPr>
          <a:xfrm>
            <a:off x="375320" y="9121775"/>
            <a:ext cx="474210" cy="316859"/>
          </a:xfrm>
          <a:prstGeom prst="rect">
            <a:avLst/>
          </a:prstGeom>
        </p:spPr>
      </p:pic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615B6AF0-AEC2-4775-A5D0-88177275EB2C}"/>
              </a:ext>
            </a:extLst>
          </p:cNvPr>
          <p:cNvGrpSpPr/>
          <p:nvPr/>
        </p:nvGrpSpPr>
        <p:grpSpPr>
          <a:xfrm>
            <a:off x="205241" y="9151398"/>
            <a:ext cx="7102629" cy="1453543"/>
            <a:chOff x="3681308" y="8878238"/>
            <a:chExt cx="3878336" cy="1605840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1A411265-776E-47A3-A8CF-828ED4180FDB}"/>
                </a:ext>
              </a:extLst>
            </p:cNvPr>
            <p:cNvSpPr/>
            <p:nvPr/>
          </p:nvSpPr>
          <p:spPr>
            <a:xfrm>
              <a:off x="3681308" y="9199633"/>
              <a:ext cx="3878336" cy="127477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8A426D7B-B571-4338-A425-609C7C76D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415" y="8878238"/>
              <a:ext cx="1150534" cy="1605840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D89A8FA9-5BB5-4FC9-A434-19298333B792}"/>
                </a:ext>
              </a:extLst>
            </p:cNvPr>
            <p:cNvSpPr txBox="1"/>
            <p:nvPr/>
          </p:nvSpPr>
          <p:spPr>
            <a:xfrm>
              <a:off x="3730994" y="9338233"/>
              <a:ext cx="2068132" cy="40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latin typeface="A-OTF 新丸ゴ Pro M" panose="020F0500000000000000" pitchFamily="34" charset="-128"/>
                  <a:ea typeface="A-OTF 新丸ゴ Pro M" panose="020F0500000000000000" pitchFamily="34" charset="-128"/>
                </a:rPr>
                <a:t>コパンスポーツクラブ大垣</a:t>
              </a:r>
              <a:endParaRPr kumimoji="1" lang="en-US" altLang="ja-JP" b="1" dirty="0">
                <a:latin typeface="A-OTF 新丸ゴ Pro M" panose="020F0500000000000000" pitchFamily="34" charset="-128"/>
                <a:ea typeface="A-OTF 新丸ゴ Pro M" panose="020F0500000000000000" pitchFamily="34" charset="-128"/>
              </a:endParaRPr>
            </a:p>
          </p:txBody>
        </p:sp>
      </p:grp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8A5C077-9250-479E-A91B-A4CAE23BA6D0}"/>
              </a:ext>
            </a:extLst>
          </p:cNvPr>
          <p:cNvSpPr/>
          <p:nvPr/>
        </p:nvSpPr>
        <p:spPr>
          <a:xfrm>
            <a:off x="229186" y="9854139"/>
            <a:ext cx="5774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ea typeface="A-OTF 新丸ゴ Pro M" panose="020F0500000000000000"/>
              </a:rPr>
              <a:t>【</a:t>
            </a:r>
            <a:r>
              <a:rPr lang="zh-TW" altLang="en-US" sz="900" dirty="0"/>
              <a:t>受付時間</a:t>
            </a:r>
            <a:r>
              <a:rPr lang="en-US" altLang="zh-TW" sz="900" dirty="0">
                <a:ea typeface="A-OTF 新丸ゴ Pro M" panose="020F0500000000000000"/>
              </a:rPr>
              <a:t>】</a:t>
            </a:r>
            <a:r>
              <a:rPr lang="zh-TW" altLang="en-US" sz="900" dirty="0"/>
              <a:t>平日</a:t>
            </a:r>
            <a:r>
              <a:rPr lang="en-US" altLang="zh-TW" sz="900" dirty="0">
                <a:ea typeface="A-OTF 新丸ゴ Pro M" panose="020F0500000000000000"/>
              </a:rPr>
              <a:t>10:00</a:t>
            </a:r>
            <a:r>
              <a:rPr lang="zh-TW" altLang="en-US" sz="900" dirty="0"/>
              <a:t>～</a:t>
            </a:r>
            <a:r>
              <a:rPr lang="en-US" altLang="zh-TW" sz="900" dirty="0">
                <a:ea typeface="A-OTF 新丸ゴ Pro M" panose="020F0500000000000000"/>
              </a:rPr>
              <a:t>20:00</a:t>
            </a:r>
            <a:r>
              <a:rPr lang="zh-TW" altLang="en-US" sz="900" dirty="0"/>
              <a:t>　土</a:t>
            </a:r>
            <a:r>
              <a:rPr lang="en-US" altLang="zh-TW" sz="900" dirty="0">
                <a:ea typeface="A-OTF 新丸ゴ Pro M" panose="020F0500000000000000"/>
              </a:rPr>
              <a:t>10:00</a:t>
            </a:r>
            <a:r>
              <a:rPr lang="zh-TW" altLang="en-US" sz="900" dirty="0"/>
              <a:t>～</a:t>
            </a:r>
            <a:r>
              <a:rPr lang="en-US" altLang="zh-TW" sz="900" dirty="0">
                <a:ea typeface="A-OTF 新丸ゴ Pro M" panose="020F0500000000000000"/>
              </a:rPr>
              <a:t>19:00</a:t>
            </a:r>
            <a:r>
              <a:rPr lang="zh-TW" altLang="en-US" sz="900" dirty="0"/>
              <a:t>　日</a:t>
            </a:r>
            <a:r>
              <a:rPr lang="en-US" altLang="zh-TW" sz="900" dirty="0">
                <a:ea typeface="A-OTF 新丸ゴ Pro M" panose="020F0500000000000000"/>
              </a:rPr>
              <a:t>10:00</a:t>
            </a:r>
            <a:r>
              <a:rPr lang="zh-TW" altLang="en-US" sz="900" dirty="0"/>
              <a:t>～</a:t>
            </a:r>
            <a:r>
              <a:rPr lang="en-US" altLang="zh-TW" sz="900" dirty="0">
                <a:ea typeface="A-OTF 新丸ゴ Pro M" panose="020F0500000000000000"/>
              </a:rPr>
              <a:t>14:00</a:t>
            </a:r>
            <a:r>
              <a:rPr lang="ja-JP" altLang="en-US" sz="900" dirty="0">
                <a:ea typeface="A-OTF 新丸ゴ Pro M" panose="020F0500000000000000"/>
              </a:rPr>
              <a:t>　</a:t>
            </a:r>
            <a:r>
              <a:rPr lang="zh-TW" altLang="en-US" sz="900" dirty="0"/>
              <a:t>祝日</a:t>
            </a:r>
            <a:r>
              <a:rPr lang="en-US" altLang="zh-TW" sz="900" dirty="0">
                <a:ea typeface="A-OTF 新丸ゴ Pro M" panose="020F0500000000000000"/>
              </a:rPr>
              <a:t>10:00</a:t>
            </a:r>
            <a:r>
              <a:rPr lang="zh-TW" altLang="en-US" sz="900" dirty="0"/>
              <a:t>～</a:t>
            </a:r>
            <a:r>
              <a:rPr lang="en-US" altLang="zh-TW" sz="900" dirty="0">
                <a:ea typeface="A-OTF 新丸ゴ Pro M" panose="020F0500000000000000"/>
              </a:rPr>
              <a:t>16:00</a:t>
            </a:r>
            <a:endParaRPr lang="ja-JP" altLang="en-US" sz="900" dirty="0">
              <a:ea typeface="A-OTF 新丸ゴ Pro M" panose="020F0500000000000000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DD59703D-3C30-4849-A08E-219E985A3F93}"/>
              </a:ext>
            </a:extLst>
          </p:cNvPr>
          <p:cNvSpPr/>
          <p:nvPr/>
        </p:nvSpPr>
        <p:spPr>
          <a:xfrm>
            <a:off x="239261" y="10056468"/>
            <a:ext cx="5774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latin typeface="+mn-ea"/>
                <a:ea typeface="A-OTF 新丸ゴ Pro M" panose="020F0500000000000000"/>
              </a:rPr>
              <a:t>【</a:t>
            </a:r>
            <a:r>
              <a:rPr lang="ja-JP" altLang="en-US" sz="900" dirty="0">
                <a:latin typeface="+mn-ea"/>
                <a:ea typeface="A-OTF 新丸ゴ Pro M" panose="020F0500000000000000"/>
              </a:rPr>
              <a:t>休館日</a:t>
            </a:r>
            <a:r>
              <a:rPr lang="en-US" altLang="zh-TW" sz="900" dirty="0">
                <a:latin typeface="+mn-ea"/>
                <a:ea typeface="A-OTF 新丸ゴ Pro M" panose="020F0500000000000000"/>
              </a:rPr>
              <a:t>】</a:t>
            </a:r>
            <a:r>
              <a:rPr lang="ja-JP" altLang="en-US" sz="900" dirty="0">
                <a:latin typeface="+mn-ea"/>
                <a:ea typeface="A-OTF 新丸ゴ Pro M" panose="020F0500000000000000"/>
              </a:rPr>
              <a:t>毎週月曜日・月末</a:t>
            </a:r>
            <a:r>
              <a:rPr lang="en-US" altLang="ja-JP" sz="900" dirty="0">
                <a:latin typeface="+mn-ea"/>
                <a:ea typeface="A-OTF 新丸ゴ Pro M" panose="020F0500000000000000"/>
              </a:rPr>
              <a:t>2</a:t>
            </a:r>
            <a:r>
              <a:rPr lang="ja-JP" altLang="en-US" sz="900" dirty="0">
                <a:latin typeface="+mn-ea"/>
                <a:ea typeface="A-OTF 新丸ゴ Pro M" panose="020F0500000000000000"/>
              </a:rPr>
              <a:t>日間・お盆・年末年始・他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55A858D-53C0-4171-BE5C-2963C81F3B88}"/>
              </a:ext>
            </a:extLst>
          </p:cNvPr>
          <p:cNvSpPr/>
          <p:nvPr/>
        </p:nvSpPr>
        <p:spPr>
          <a:xfrm>
            <a:off x="2954678" y="10177882"/>
            <a:ext cx="2211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+mn-ea"/>
                <a:ea typeface="A-OTF 新丸ゴ Pro M" panose="020F0500000000000000"/>
              </a:rPr>
              <a:t>☎　</a:t>
            </a:r>
            <a:r>
              <a:rPr lang="en-US" altLang="ja-JP" b="1" dirty="0">
                <a:latin typeface="+mn-ea"/>
                <a:ea typeface="A-OTF 新丸ゴ Pro M" panose="020F0500000000000000"/>
              </a:rPr>
              <a:t>0584-83-3623</a:t>
            </a:r>
            <a:endParaRPr lang="ja-JP" altLang="en-US" b="1" dirty="0">
              <a:latin typeface="+mn-ea"/>
              <a:ea typeface="A-OTF 新丸ゴ Pro M" panose="020F0500000000000000"/>
            </a:endParaRPr>
          </a:p>
        </p:txBody>
      </p:sp>
      <p:pic>
        <p:nvPicPr>
          <p:cNvPr id="88" name="図 87" descr="C:\Users\oogaki\AppData\Local\Packages\Microsoft.Windows.Photos_8wekyb3d8bbwe\TempState\ShareServiceTempFolder\【新QR】大垣(短期イベント).jpeg">
            <a:extLst>
              <a:ext uri="{FF2B5EF4-FFF2-40B4-BE49-F238E27FC236}">
                <a16:creationId xmlns:a16="http://schemas.microsoft.com/office/drawing/2014/main" id="{929FE4D5-E710-43F3-8D64-844C5287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18" y="9636409"/>
            <a:ext cx="1003058" cy="8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1BFA97F7-A9DD-4A8E-9A80-6C89742C2433}"/>
              </a:ext>
            </a:extLst>
          </p:cNvPr>
          <p:cNvSpPr txBox="1"/>
          <p:nvPr/>
        </p:nvSpPr>
        <p:spPr>
          <a:xfrm>
            <a:off x="243413" y="5260890"/>
            <a:ext cx="362068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木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金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間：①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8:00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9:00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　➁ 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9:00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10:00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象：スクール生・一般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/3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歳以上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員：各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5,500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)/6,600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※3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日間以上で日程をお選びください。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締　切：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水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まで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お水苦手な子から参加</a:t>
            </a:r>
            <a:r>
              <a:rPr kumimoji="1" lang="en-US" altLang="ja-JP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OK</a:t>
            </a:r>
            <a:r>
              <a:rPr kumimoji="1" lang="ja-JP" altLang="en-US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！本科の子テスト付き！</a:t>
            </a:r>
            <a:endParaRPr kumimoji="1" lang="en-US" altLang="ja-JP" sz="1050" b="1" u="sng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465314A-38EA-4125-97B4-A37A2BD58EDE}"/>
              </a:ext>
            </a:extLst>
          </p:cNvPr>
          <p:cNvSpPr txBox="1"/>
          <p:nvPr/>
        </p:nvSpPr>
        <p:spPr>
          <a:xfrm>
            <a:off x="4080218" y="5279575"/>
            <a:ext cx="345078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　程：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11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日・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25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時　間：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18:00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～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19:00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対　象：スクール生・一般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/3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歳以上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定　員：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15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名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参加費：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7,150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円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(4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日間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</a:t>
            </a:r>
          </a:p>
          <a:p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締　切：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3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月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28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日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(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土</a:t>
            </a:r>
            <a:r>
              <a:rPr kumimoji="1" lang="en-US" altLang="ja-JP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)19:00</a:t>
            </a:r>
            <a:r>
              <a:rPr kumimoji="1" lang="ja-JP" altLang="en-US" sz="1050" b="1" dirty="0"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まで</a:t>
            </a:r>
            <a:endParaRPr kumimoji="1" lang="en-US" altLang="ja-JP" sz="1050" b="1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r>
              <a:rPr kumimoji="1" lang="ja-JP" altLang="en-US" sz="1050" b="1" u="sng" dirty="0">
                <a:solidFill>
                  <a:srgbClr val="FF0000"/>
                </a:solidFill>
                <a:latin typeface="A-OTF 新丸ゴ Pro M" panose="020F0500000000000000" pitchFamily="34" charset="-128"/>
                <a:ea typeface="A-OTF 新丸ゴ Pro M" panose="020F0500000000000000" pitchFamily="34" charset="-128"/>
              </a:rPr>
              <a:t>少人数制のクラスです！！</a:t>
            </a:r>
            <a:endParaRPr kumimoji="1" lang="en-US" altLang="ja-JP" sz="1050" b="1" u="sng" dirty="0">
              <a:solidFill>
                <a:srgbClr val="FF0000"/>
              </a:solidFill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  <a:p>
            <a:endParaRPr kumimoji="1" lang="en-US" altLang="ja-JP" sz="1050" dirty="0">
              <a:latin typeface="A-OTF 新丸ゴ Pro M" panose="020F0500000000000000" pitchFamily="34" charset="-128"/>
              <a:ea typeface="A-OTF 新丸ゴ Pro M" panose="020F0500000000000000" pitchFamily="34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4CF34DD-569B-4FF2-B9CC-59E84F1BBA04}"/>
              </a:ext>
            </a:extLst>
          </p:cNvPr>
          <p:cNvSpPr txBox="1"/>
          <p:nvPr/>
        </p:nvSpPr>
        <p:spPr>
          <a:xfrm>
            <a:off x="3151029" y="9180367"/>
            <a:ext cx="3068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募集開始　</a:t>
            </a:r>
            <a:r>
              <a:rPr kumimoji="1"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</a:t>
            </a:r>
            <a:r>
              <a:rPr kumimoji="1"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10(</a:t>
            </a:r>
            <a:r>
              <a:rPr kumimoji="1"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火</a:t>
            </a:r>
            <a:r>
              <a:rPr kumimoji="1"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</a:p>
          <a:p>
            <a:r>
              <a:rPr kumimoji="1"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</a:t>
            </a:r>
            <a:r>
              <a:rPr kumimoji="1" lang="en-US" altLang="ja-JP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10:00</a:t>
            </a:r>
            <a:r>
              <a:rPr kumimoji="1" lang="ja-JP" altLang="en-US" sz="2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endParaRPr kumimoji="1" lang="en-US" altLang="ja-JP" sz="2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73279C01-11EE-4ABD-99E7-35C9D2642376}"/>
              </a:ext>
            </a:extLst>
          </p:cNvPr>
          <p:cNvGrpSpPr/>
          <p:nvPr/>
        </p:nvGrpSpPr>
        <p:grpSpPr>
          <a:xfrm>
            <a:off x="2959485" y="8741694"/>
            <a:ext cx="580872" cy="518319"/>
            <a:chOff x="3094739" y="9274396"/>
            <a:chExt cx="685893" cy="544120"/>
          </a:xfrm>
        </p:grpSpPr>
        <p:pic>
          <p:nvPicPr>
            <p:cNvPr id="91" name="図 90">
              <a:extLst>
                <a:ext uri="{FF2B5EF4-FFF2-40B4-BE49-F238E27FC236}">
                  <a16:creationId xmlns:a16="http://schemas.microsoft.com/office/drawing/2014/main" id="{1059430A-700D-4902-8360-0D1678F17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3" t="58644" r="59975" b="13150"/>
            <a:stretch>
              <a:fillRect/>
            </a:stretch>
          </p:blipFill>
          <p:spPr bwMode="auto">
            <a:xfrm>
              <a:off x="3094739" y="9299443"/>
              <a:ext cx="543598" cy="51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図 91" descr="ランドセルのイラスト「赤」">
              <a:extLst>
                <a:ext uri="{FF2B5EF4-FFF2-40B4-BE49-F238E27FC236}">
                  <a16:creationId xmlns:a16="http://schemas.microsoft.com/office/drawing/2014/main" id="{0913AE19-6700-476F-A497-8BB06D9E2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919" y="9366175"/>
              <a:ext cx="381713" cy="407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図 92" descr="ランドセルを背負った子供のイラスト（女の子・帽子あり）">
              <a:extLst>
                <a:ext uri="{FF2B5EF4-FFF2-40B4-BE49-F238E27FC236}">
                  <a16:creationId xmlns:a16="http://schemas.microsoft.com/office/drawing/2014/main" id="{8BC70DD2-449D-4084-B54D-1652FD1D9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76" b="77919"/>
            <a:stretch>
              <a:fillRect/>
            </a:stretch>
          </p:blipFill>
          <p:spPr bwMode="auto">
            <a:xfrm rot="507333">
              <a:off x="3215190" y="9274396"/>
              <a:ext cx="350111" cy="146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571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2717</TotalTime>
  <Words>660</Words>
  <Application>Microsoft Office PowerPoint</Application>
  <PresentationFormat>ユーザー設定</PresentationFormat>
  <Paragraphs>67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A-OTF 新丸ゴ Pro M</vt:lpstr>
      <vt:lpstr>HGP創英角ﾎﾟｯﾌﾟ体</vt:lpstr>
      <vt:lpstr>HG丸ｺﾞｼｯｸM-PRO</vt:lpstr>
      <vt:lpstr>微軟正黑體</vt:lpstr>
      <vt:lpstr>ＭＳ ゴシック</vt:lpstr>
      <vt:lpstr>メイリオ</vt:lpstr>
      <vt:lpstr>游ゴシック</vt:lpstr>
      <vt:lpstr>Arial</vt:lpstr>
      <vt:lpstr>Consolas</vt:lpstr>
      <vt:lpstr>Verdana</vt:lpstr>
      <vt:lpstr>Office テーマ</vt:lpstr>
      <vt:lpstr>Macro-Enabled Worksheet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chaya</dc:creator>
  <cp:lastModifiedBy>oogaki</cp:lastModifiedBy>
  <cp:revision>143</cp:revision>
  <cp:lastPrinted>2026-02-03T06:12:54Z</cp:lastPrinted>
  <dcterms:created xsi:type="dcterms:W3CDTF">2022-11-10T01:05:47Z</dcterms:created>
  <dcterms:modified xsi:type="dcterms:W3CDTF">2026-02-05T01:26:04Z</dcterms:modified>
</cp:coreProperties>
</file>