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57" r:id="rId2"/>
  </p:sldIdLst>
  <p:sldSz cx="7556500" cy="10693400"/>
  <p:notesSz cx="6738938" cy="9872663"/>
  <p:embeddedFontLst>
    <p:embeddedFont>
      <p:font typeface="游ゴシック" panose="020B0400000000000000" pitchFamily="50" charset="-128"/>
      <p:regular r:id="rId4"/>
      <p:bold r:id="rId5"/>
    </p:embeddedFont>
    <p:embeddedFont>
      <p:font typeface="Bebas Neue Cyrillic" panose="020B060007020508020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Noto Sans JP" panose="020B0200000000000000" pitchFamily="50" charset="-128"/>
      <p:regular r:id="rId11"/>
      <p:bold r:id="rId12"/>
    </p:embeddedFont>
    <p:embeddedFont>
      <p:font typeface="Noto Sans JP Bold" panose="020B0200000000000000" pitchFamily="50" charset="-128"/>
      <p:regular r:id="rId13"/>
      <p:bold r:id="rId14"/>
    </p:embeddedFont>
    <p:embeddedFont>
      <p:font typeface="UD デジタル 教科書体 NP-B" panose="02020700000000000000" pitchFamily="18" charset="-128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31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0678" cy="495131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688" y="1"/>
            <a:ext cx="2920678" cy="495131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>
              <a:defRPr sz="1200"/>
            </a:lvl1pPr>
          </a:lstStyle>
          <a:p>
            <a:fld id="{8A0D4953-1D8F-4807-B4D8-8B8FD61085F9}" type="datetimeFigureOut">
              <a:rPr kumimoji="1" lang="ja-JP" altLang="en-US" smtClean="0"/>
              <a:t>2025/6/17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2338" y="1235075"/>
            <a:ext cx="2354262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4366" y="4751052"/>
            <a:ext cx="5390206" cy="3886937"/>
          </a:xfrm>
          <a:prstGeom prst="rect">
            <a:avLst/>
          </a:prstGeom>
        </p:spPr>
        <p:txBody>
          <a:bodyPr vert="horz" lIns="90708" tIns="45354" rIns="90708" bIns="4535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532"/>
            <a:ext cx="2920678" cy="495131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688" y="9377532"/>
            <a:ext cx="2920678" cy="495131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>
              <a:defRPr sz="1200"/>
            </a:lvl1pPr>
          </a:lstStyle>
          <a:p>
            <a:fld id="{59122B30-6634-48D2-8144-DCFEB1856A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15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F839A-9355-7871-17A6-6EB769D81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71FD4F-695C-1291-48AE-5AC2CCAFD425}"/>
              </a:ext>
            </a:extLst>
          </p:cNvPr>
          <p:cNvGrpSpPr/>
          <p:nvPr/>
        </p:nvGrpSpPr>
        <p:grpSpPr>
          <a:xfrm>
            <a:off x="-1" y="9117763"/>
            <a:ext cx="7556501" cy="1486737"/>
            <a:chOff x="0" y="0"/>
            <a:chExt cx="2917022" cy="7190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AC5AB80-49C9-B3D7-0947-0A54595995F7}"/>
                </a:ext>
              </a:extLst>
            </p:cNvPr>
            <p:cNvSpPr/>
            <p:nvPr/>
          </p:nvSpPr>
          <p:spPr>
            <a:xfrm>
              <a:off x="0" y="0"/>
              <a:ext cx="2917022" cy="719059"/>
            </a:xfrm>
            <a:custGeom>
              <a:avLst/>
              <a:gdLst/>
              <a:ahLst/>
              <a:cxnLst/>
              <a:rect l="l" t="t" r="r" b="b"/>
              <a:pathLst>
                <a:path w="2917022" h="719059">
                  <a:moveTo>
                    <a:pt x="0" y="0"/>
                  </a:moveTo>
                  <a:lnTo>
                    <a:pt x="2917022" y="0"/>
                  </a:lnTo>
                  <a:lnTo>
                    <a:pt x="2917022" y="719059"/>
                  </a:lnTo>
                  <a:lnTo>
                    <a:pt x="0" y="719059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D49DB62-C3CD-F2C1-6C7E-F9AA5483B132}"/>
                </a:ext>
              </a:extLst>
            </p:cNvPr>
            <p:cNvSpPr txBox="1"/>
            <p:nvPr/>
          </p:nvSpPr>
          <p:spPr>
            <a:xfrm>
              <a:off x="0" y="-19050"/>
              <a:ext cx="2917022" cy="738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2D7F1D2-8E22-4920-030F-977C2E537099}"/>
              </a:ext>
            </a:extLst>
          </p:cNvPr>
          <p:cNvGrpSpPr/>
          <p:nvPr/>
        </p:nvGrpSpPr>
        <p:grpSpPr>
          <a:xfrm>
            <a:off x="5784891" y="9191778"/>
            <a:ext cx="432909" cy="272493"/>
            <a:chOff x="0" y="0"/>
            <a:chExt cx="155145" cy="9765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25540E9-D293-926E-1A7A-5D0D8049C333}"/>
                </a:ext>
              </a:extLst>
            </p:cNvPr>
            <p:cNvSpPr/>
            <p:nvPr/>
          </p:nvSpPr>
          <p:spPr>
            <a:xfrm>
              <a:off x="0" y="0"/>
              <a:ext cx="155145" cy="97655"/>
            </a:xfrm>
            <a:custGeom>
              <a:avLst/>
              <a:gdLst/>
              <a:ahLst/>
              <a:cxnLst/>
              <a:rect l="l" t="t" r="r" b="b"/>
              <a:pathLst>
                <a:path w="155145" h="97655">
                  <a:moveTo>
                    <a:pt x="0" y="0"/>
                  </a:moveTo>
                  <a:lnTo>
                    <a:pt x="155145" y="0"/>
                  </a:lnTo>
                  <a:lnTo>
                    <a:pt x="155145" y="97655"/>
                  </a:lnTo>
                  <a:lnTo>
                    <a:pt x="0" y="976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586962D-4CF0-414B-33F4-686F39C0C522}"/>
                </a:ext>
              </a:extLst>
            </p:cNvPr>
            <p:cNvSpPr txBox="1"/>
            <p:nvPr/>
          </p:nvSpPr>
          <p:spPr>
            <a:xfrm>
              <a:off x="0" y="-47625"/>
              <a:ext cx="155145" cy="145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99D99FC-E812-EB2A-863B-70DC6AE5DEC5}"/>
              </a:ext>
            </a:extLst>
          </p:cNvPr>
          <p:cNvGrpSpPr/>
          <p:nvPr/>
        </p:nvGrpSpPr>
        <p:grpSpPr>
          <a:xfrm>
            <a:off x="3463250" y="9191779"/>
            <a:ext cx="2245442" cy="269596"/>
            <a:chOff x="0" y="0"/>
            <a:chExt cx="606670" cy="9765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B8B12B9-5588-F496-C313-9EB93966E6BA}"/>
                </a:ext>
              </a:extLst>
            </p:cNvPr>
            <p:cNvSpPr/>
            <p:nvPr/>
          </p:nvSpPr>
          <p:spPr>
            <a:xfrm>
              <a:off x="0" y="0"/>
              <a:ext cx="606670" cy="97655"/>
            </a:xfrm>
            <a:custGeom>
              <a:avLst/>
              <a:gdLst/>
              <a:ahLst/>
              <a:cxnLst/>
              <a:rect l="l" t="t" r="r" b="b"/>
              <a:pathLst>
                <a:path w="606670" h="97655">
                  <a:moveTo>
                    <a:pt x="0" y="0"/>
                  </a:moveTo>
                  <a:lnTo>
                    <a:pt x="606670" y="0"/>
                  </a:lnTo>
                  <a:lnTo>
                    <a:pt x="606670" y="97655"/>
                  </a:lnTo>
                  <a:lnTo>
                    <a:pt x="0" y="9765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6F02A35-7EA1-808F-894E-373B13758A4F}"/>
                </a:ext>
              </a:extLst>
            </p:cNvPr>
            <p:cNvSpPr txBox="1"/>
            <p:nvPr/>
          </p:nvSpPr>
          <p:spPr>
            <a:xfrm>
              <a:off x="0" y="-47625"/>
              <a:ext cx="606670" cy="145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4255E718-2456-661C-4D32-10ECB50868F3}"/>
              </a:ext>
            </a:extLst>
          </p:cNvPr>
          <p:cNvSpPr/>
          <p:nvPr/>
        </p:nvSpPr>
        <p:spPr>
          <a:xfrm>
            <a:off x="2538853" y="9642349"/>
            <a:ext cx="1010999" cy="616925"/>
          </a:xfrm>
          <a:custGeom>
            <a:avLst/>
            <a:gdLst/>
            <a:ahLst/>
            <a:cxnLst/>
            <a:rect l="l" t="t" r="r" b="b"/>
            <a:pathLst>
              <a:path w="1010999" h="616925">
                <a:moveTo>
                  <a:pt x="0" y="0"/>
                </a:moveTo>
                <a:lnTo>
                  <a:pt x="1010999" y="0"/>
                </a:lnTo>
                <a:lnTo>
                  <a:pt x="1010999" y="616925"/>
                </a:lnTo>
                <a:lnTo>
                  <a:pt x="0" y="616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333" t="-597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31B7060F-B610-C8C7-E327-E6390038C5B6}"/>
              </a:ext>
            </a:extLst>
          </p:cNvPr>
          <p:cNvGrpSpPr/>
          <p:nvPr/>
        </p:nvGrpSpPr>
        <p:grpSpPr>
          <a:xfrm>
            <a:off x="2065650" y="5479377"/>
            <a:ext cx="1440000" cy="1152083"/>
            <a:chOff x="0" y="0"/>
            <a:chExt cx="1920000" cy="1536111"/>
          </a:xfrm>
        </p:grpSpPr>
        <p:pic>
          <p:nvPicPr>
            <p:cNvPr id="38" name="Picture 38">
              <a:extLst>
                <a:ext uri="{FF2B5EF4-FFF2-40B4-BE49-F238E27FC236}">
                  <a16:creationId xmlns:a16="http://schemas.microsoft.com/office/drawing/2014/main" id="{7AE4269E-38A0-65BD-E8D4-08839C66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120" r="10120"/>
            <a:stretch>
              <a:fillRect/>
            </a:stretch>
          </p:blipFill>
          <p:spPr>
            <a:xfrm>
              <a:off x="0" y="0"/>
              <a:ext cx="1920000" cy="1536111"/>
            </a:xfrm>
            <a:prstGeom prst="rect">
              <a:avLst/>
            </a:prstGeom>
          </p:spPr>
        </p:pic>
      </p:grpSp>
      <p:grpSp>
        <p:nvGrpSpPr>
          <p:cNvPr id="41" name="Group 41">
            <a:extLst>
              <a:ext uri="{FF2B5EF4-FFF2-40B4-BE49-F238E27FC236}">
                <a16:creationId xmlns:a16="http://schemas.microsoft.com/office/drawing/2014/main" id="{EA0CF166-79D9-6AC6-BCB8-321AEAC06E1D}"/>
              </a:ext>
            </a:extLst>
          </p:cNvPr>
          <p:cNvGrpSpPr/>
          <p:nvPr/>
        </p:nvGrpSpPr>
        <p:grpSpPr>
          <a:xfrm>
            <a:off x="319752" y="7343259"/>
            <a:ext cx="1140966" cy="240210"/>
            <a:chOff x="0" y="0"/>
            <a:chExt cx="1701463" cy="384000"/>
          </a:xfrm>
        </p:grpSpPr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6E817E5E-A9EF-01E9-C71B-16D7E5956CFA}"/>
                </a:ext>
              </a:extLst>
            </p:cNvPr>
            <p:cNvGrpSpPr/>
            <p:nvPr/>
          </p:nvGrpSpPr>
          <p:grpSpPr>
            <a:xfrm>
              <a:off x="0" y="0"/>
              <a:ext cx="1701463" cy="384000"/>
              <a:chOff x="0" y="0"/>
              <a:chExt cx="457325" cy="103213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4141B1A6-EA32-DE0D-F72F-B31C7CE54D15}"/>
                  </a:ext>
                </a:extLst>
              </p:cNvPr>
              <p:cNvSpPr/>
              <p:nvPr/>
            </p:nvSpPr>
            <p:spPr>
              <a:xfrm>
                <a:off x="0" y="0"/>
                <a:ext cx="457325" cy="103213"/>
              </a:xfrm>
              <a:custGeom>
                <a:avLst/>
                <a:gdLst/>
                <a:ahLst/>
                <a:cxnLst/>
                <a:rect l="l" t="t" r="r" b="b"/>
                <a:pathLst>
                  <a:path w="457325" h="103213">
                    <a:moveTo>
                      <a:pt x="0" y="0"/>
                    </a:moveTo>
                    <a:lnTo>
                      <a:pt x="457325" y="0"/>
                    </a:lnTo>
                    <a:lnTo>
                      <a:pt x="457325" y="103213"/>
                    </a:lnTo>
                    <a:lnTo>
                      <a:pt x="0" y="10321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DC494B53-0B07-3541-9AA0-8A90B43919A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57325" cy="1222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6"/>
                  </a:lnSpc>
                </a:pPr>
                <a:endParaRPr/>
              </a:p>
            </p:txBody>
          </p:sp>
        </p:grp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1CF55FC1-D011-A613-F41B-6B1057279C30}"/>
                </a:ext>
              </a:extLst>
            </p:cNvPr>
            <p:cNvSpPr/>
            <p:nvPr/>
          </p:nvSpPr>
          <p:spPr>
            <a:xfrm>
              <a:off x="155330" y="94635"/>
              <a:ext cx="206400" cy="206400"/>
            </a:xfrm>
            <a:custGeom>
              <a:avLst/>
              <a:gdLst/>
              <a:ahLst/>
              <a:cxnLst/>
              <a:rect l="l" t="t" r="r" b="b"/>
              <a:pathLst>
                <a:path w="206400" h="206400">
                  <a:moveTo>
                    <a:pt x="0" y="0"/>
                  </a:moveTo>
                  <a:lnTo>
                    <a:pt x="206400" y="0"/>
                  </a:lnTo>
                  <a:lnTo>
                    <a:pt x="206400" y="206400"/>
                  </a:lnTo>
                  <a:lnTo>
                    <a:pt x="0" y="20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6" name="Group 56">
            <a:extLst>
              <a:ext uri="{FF2B5EF4-FFF2-40B4-BE49-F238E27FC236}">
                <a16:creationId xmlns:a16="http://schemas.microsoft.com/office/drawing/2014/main" id="{06F88351-3B21-F663-A5F1-CBEDA23FBCBF}"/>
              </a:ext>
            </a:extLst>
          </p:cNvPr>
          <p:cNvGrpSpPr>
            <a:grpSpLocks noChangeAspect="1"/>
          </p:cNvGrpSpPr>
          <p:nvPr/>
        </p:nvGrpSpPr>
        <p:grpSpPr>
          <a:xfrm>
            <a:off x="-133222" y="-1198133"/>
            <a:ext cx="7848000" cy="6087633"/>
            <a:chOff x="0" y="0"/>
            <a:chExt cx="6346952" cy="4923282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2D1922BA-81B8-2C97-0567-AABCEBF0314A}"/>
                </a:ext>
              </a:extLst>
            </p:cNvPr>
            <p:cNvSpPr/>
            <p:nvPr/>
          </p:nvSpPr>
          <p:spPr>
            <a:xfrm>
              <a:off x="-95250" y="0"/>
              <a:ext cx="6455029" cy="4962271"/>
            </a:xfrm>
            <a:custGeom>
              <a:avLst/>
              <a:gdLst/>
              <a:ahLst/>
              <a:cxnLst/>
              <a:rect l="l" t="t" r="r" b="b"/>
              <a:pathLst>
                <a:path w="6455029" h="4962271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10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6"/>
                  </a:cubicBezTo>
                  <a:cubicBezTo>
                    <a:pt x="1497711" y="4950842"/>
                    <a:pt x="1581785" y="4870958"/>
                    <a:pt x="1699006" y="4818381"/>
                  </a:cubicBezTo>
                  <a:cubicBezTo>
                    <a:pt x="1786763" y="4880738"/>
                    <a:pt x="1907413" y="4847845"/>
                    <a:pt x="2122424" y="4862704"/>
                  </a:cubicBezTo>
                  <a:cubicBezTo>
                    <a:pt x="2186940" y="4864863"/>
                    <a:pt x="2258568" y="4962272"/>
                    <a:pt x="2339086" y="4870197"/>
                  </a:cubicBezTo>
                  <a:cubicBezTo>
                    <a:pt x="2389251" y="4920488"/>
                    <a:pt x="2513965" y="4852925"/>
                    <a:pt x="2692527" y="4884420"/>
                  </a:cubicBezTo>
                  <a:cubicBezTo>
                    <a:pt x="2805176" y="4787138"/>
                    <a:pt x="2926461" y="4886072"/>
                    <a:pt x="3066669" y="4808601"/>
                  </a:cubicBezTo>
                  <a:cubicBezTo>
                    <a:pt x="3127502" y="4817492"/>
                    <a:pt x="3182239" y="4728211"/>
                    <a:pt x="3263646" y="4737989"/>
                  </a:cubicBezTo>
                  <a:cubicBezTo>
                    <a:pt x="3369691" y="4727830"/>
                    <a:pt x="3486023" y="4682363"/>
                    <a:pt x="3625723" y="4707001"/>
                  </a:cubicBezTo>
                  <a:cubicBezTo>
                    <a:pt x="3737483" y="4675760"/>
                    <a:pt x="3913886" y="4644010"/>
                    <a:pt x="4067302" y="4715764"/>
                  </a:cubicBezTo>
                  <a:cubicBezTo>
                    <a:pt x="4062476" y="4677156"/>
                    <a:pt x="4236212" y="4689222"/>
                    <a:pt x="4359021" y="4663060"/>
                  </a:cubicBezTo>
                  <a:cubicBezTo>
                    <a:pt x="4349242" y="4631691"/>
                    <a:pt x="4432935" y="4671950"/>
                    <a:pt x="4467352" y="4645153"/>
                  </a:cubicBezTo>
                  <a:cubicBezTo>
                    <a:pt x="4495800" y="4607814"/>
                    <a:pt x="4536186" y="4628897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2"/>
                  </a:cubicBezTo>
                  <a:cubicBezTo>
                    <a:pt x="6422136" y="4523741"/>
                    <a:pt x="6421755" y="4523487"/>
                    <a:pt x="6421247" y="4522979"/>
                  </a:cubicBezTo>
                  <a:cubicBezTo>
                    <a:pt x="6422136" y="4523487"/>
                    <a:pt x="6422263" y="4523487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7"/>
              <a:stretch>
                <a:fillRect l="-4144" t="-4701" r="-41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8" name="Group 58">
            <a:extLst>
              <a:ext uri="{FF2B5EF4-FFF2-40B4-BE49-F238E27FC236}">
                <a16:creationId xmlns:a16="http://schemas.microsoft.com/office/drawing/2014/main" id="{66FF62CF-867D-FF9C-A2DD-8F87FC4C2089}"/>
              </a:ext>
            </a:extLst>
          </p:cNvPr>
          <p:cNvGrpSpPr/>
          <p:nvPr/>
        </p:nvGrpSpPr>
        <p:grpSpPr>
          <a:xfrm>
            <a:off x="6468652" y="9385300"/>
            <a:ext cx="762840" cy="778529"/>
            <a:chOff x="0" y="0"/>
            <a:chExt cx="812800" cy="812800"/>
          </a:xfrm>
        </p:grpSpPr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20DEE670-6F76-1B52-B098-8056650C604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8816EED6-CF12-FBC7-940B-0A7749B22F2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1000"/>
                </a:lnSpc>
              </a:pPr>
              <a:endParaRPr/>
            </a:p>
          </p:txBody>
        </p:sp>
      </p:grpSp>
      <p:sp>
        <p:nvSpPr>
          <p:cNvPr id="61" name="TextBox 61">
            <a:extLst>
              <a:ext uri="{FF2B5EF4-FFF2-40B4-BE49-F238E27FC236}">
                <a16:creationId xmlns:a16="http://schemas.microsoft.com/office/drawing/2014/main" id="{4D537AD7-FB8A-D650-EAE6-00B341B317B8}"/>
              </a:ext>
            </a:extLst>
          </p:cNvPr>
          <p:cNvSpPr txBox="1"/>
          <p:nvPr/>
        </p:nvSpPr>
        <p:spPr>
          <a:xfrm>
            <a:off x="8186724" y="9360144"/>
            <a:ext cx="537670" cy="50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"/>
              </a:lnSpc>
            </a:pPr>
            <a:r>
              <a:rPr lang="en-US" sz="800" u="none" strike="noStrike" dirty="0" err="1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ここに</a:t>
            </a:r>
            <a:endParaRPr lang="en-US" sz="8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0" lvl="0" indent="0" algn="ctr">
              <a:lnSpc>
                <a:spcPts val="960"/>
              </a:lnSpc>
            </a:pP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店舗</a:t>
            </a:r>
            <a:r>
              <a:rPr lang="en-US" altLang="ja-JP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QR</a:t>
            </a:r>
            <a:endParaRPr lang="en-US" sz="8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0" lvl="0" indent="0" algn="ctr">
              <a:lnSpc>
                <a:spcPts val="960"/>
              </a:lnSpc>
            </a:pPr>
            <a:r>
              <a:rPr lang="ja-JP" altLang="en-US" sz="8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コード</a:t>
            </a:r>
            <a:endParaRPr lang="en-US" altLang="ja-JP" sz="8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0" lvl="0" indent="0" algn="ctr">
              <a:lnSpc>
                <a:spcPts val="960"/>
              </a:lnSpc>
            </a:pP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貼り付け</a:t>
            </a:r>
            <a:endParaRPr lang="en-US" sz="8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" name="TextBox 62">
            <a:extLst>
              <a:ext uri="{FF2B5EF4-FFF2-40B4-BE49-F238E27FC236}">
                <a16:creationId xmlns:a16="http://schemas.microsoft.com/office/drawing/2014/main" id="{77E8C6A0-43E4-05C7-0F46-DDAF0D3C5831}"/>
              </a:ext>
            </a:extLst>
          </p:cNvPr>
          <p:cNvSpPr txBox="1"/>
          <p:nvPr/>
        </p:nvSpPr>
        <p:spPr>
          <a:xfrm>
            <a:off x="5821631" y="9218170"/>
            <a:ext cx="359430" cy="19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 b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検索</a:t>
            </a:r>
          </a:p>
        </p:txBody>
      </p:sp>
      <p:sp>
        <p:nvSpPr>
          <p:cNvPr id="63" name="TextBox 63">
            <a:extLst>
              <a:ext uri="{FF2B5EF4-FFF2-40B4-BE49-F238E27FC236}">
                <a16:creationId xmlns:a16="http://schemas.microsoft.com/office/drawing/2014/main" id="{F9258BDB-33AF-A74C-CB72-2A53CA25C6EE}"/>
              </a:ext>
            </a:extLst>
          </p:cNvPr>
          <p:cNvSpPr txBox="1"/>
          <p:nvPr/>
        </p:nvSpPr>
        <p:spPr>
          <a:xfrm>
            <a:off x="3671333" y="9243142"/>
            <a:ext cx="1852166" cy="177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ja-JP" altLang="en-US" sz="11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コパンスポーツクラブ大垣</a:t>
            </a:r>
            <a:endParaRPr lang="en-US" sz="1100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D6104DBE-1DBC-E3A0-D916-577E13F16AF2}"/>
              </a:ext>
            </a:extLst>
          </p:cNvPr>
          <p:cNvSpPr txBox="1"/>
          <p:nvPr/>
        </p:nvSpPr>
        <p:spPr>
          <a:xfrm>
            <a:off x="3702050" y="9613900"/>
            <a:ext cx="276660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0"/>
              </a:lnSpc>
            </a:pPr>
            <a:r>
              <a:rPr lang="en-US" altLang="ja-JP" sz="4600" dirty="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0584</a:t>
            </a:r>
            <a:r>
              <a:rPr lang="en-US" sz="4600" dirty="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-</a:t>
            </a:r>
            <a:r>
              <a:rPr lang="en-US" altLang="ja-JP" sz="4600" dirty="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83</a:t>
            </a:r>
            <a:r>
              <a:rPr lang="en-US" sz="4600" dirty="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-</a:t>
            </a:r>
            <a:r>
              <a:rPr lang="en-US" altLang="ja-JP" sz="4600" dirty="0">
                <a:solidFill>
                  <a:srgbClr val="000000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3623</a:t>
            </a:r>
            <a:endParaRPr lang="en-US" sz="4600" dirty="0">
              <a:solidFill>
                <a:srgbClr val="00000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65" name="TextBox 65">
            <a:extLst>
              <a:ext uri="{FF2B5EF4-FFF2-40B4-BE49-F238E27FC236}">
                <a16:creationId xmlns:a16="http://schemas.microsoft.com/office/drawing/2014/main" id="{FBD8FDF7-5C35-74E6-EB28-12B8BA385F6B}"/>
              </a:ext>
            </a:extLst>
          </p:cNvPr>
          <p:cNvSpPr txBox="1"/>
          <p:nvPr/>
        </p:nvSpPr>
        <p:spPr>
          <a:xfrm>
            <a:off x="3706585" y="10147300"/>
            <a:ext cx="3763367" cy="52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フロント営業</a:t>
            </a:r>
            <a:r>
              <a:rPr lang="en-US" sz="999" spc="31" dirty="0" err="1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時間</a:t>
            </a:r>
            <a:r>
              <a:rPr 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平日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10</a:t>
            </a:r>
            <a:r>
              <a:rPr 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:00～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20</a:t>
            </a:r>
            <a:r>
              <a:rPr 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:00   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土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10:00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～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19:00</a:t>
            </a:r>
          </a:p>
          <a:p>
            <a:pPr algn="l">
              <a:lnSpc>
                <a:spcPts val="1399"/>
              </a:lnSpc>
            </a:pP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　　　　     　日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10:00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～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14:00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祝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10:00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～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16:00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  </a:t>
            </a:r>
            <a:endParaRPr lang="en-US" altLang="ja-JP" sz="999" spc="31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algn="l">
              <a:lnSpc>
                <a:spcPts val="1399"/>
              </a:lnSpc>
            </a:pP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休館日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 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月曜日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/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月末</a:t>
            </a:r>
            <a:r>
              <a:rPr lang="en-US" altLang="ja-JP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sz="999" spc="31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日間</a:t>
            </a:r>
            <a:endParaRPr lang="en-US" altLang="ja-JP" sz="999" spc="31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6" name="TextBox 66">
            <a:extLst>
              <a:ext uri="{FF2B5EF4-FFF2-40B4-BE49-F238E27FC236}">
                <a16:creationId xmlns:a16="http://schemas.microsoft.com/office/drawing/2014/main" id="{4313ED3E-12B3-B5CB-C5E7-70B2BBB72564}"/>
              </a:ext>
            </a:extLst>
          </p:cNvPr>
          <p:cNvSpPr txBox="1"/>
          <p:nvPr/>
        </p:nvSpPr>
        <p:spPr>
          <a:xfrm>
            <a:off x="2618185" y="10011258"/>
            <a:ext cx="761634" cy="13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 b="1" dirty="0" err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お問い合わせ</a:t>
            </a:r>
            <a:endParaRPr lang="en-US" sz="8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C8BFBEAB-ECE7-F614-332F-B0FCE0CF8FC4}"/>
              </a:ext>
            </a:extLst>
          </p:cNvPr>
          <p:cNvSpPr txBox="1"/>
          <p:nvPr/>
        </p:nvSpPr>
        <p:spPr>
          <a:xfrm>
            <a:off x="2621905" y="9719936"/>
            <a:ext cx="754193" cy="27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1627" b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ご予約</a:t>
            </a:r>
          </a:p>
        </p:txBody>
      </p:sp>
      <p:sp>
        <p:nvSpPr>
          <p:cNvPr id="68" name="TextBox 68">
            <a:extLst>
              <a:ext uri="{FF2B5EF4-FFF2-40B4-BE49-F238E27FC236}">
                <a16:creationId xmlns:a16="http://schemas.microsoft.com/office/drawing/2014/main" id="{26B597CD-162D-A915-2116-94F67AA93DFB}"/>
              </a:ext>
            </a:extLst>
          </p:cNvPr>
          <p:cNvSpPr txBox="1"/>
          <p:nvPr/>
        </p:nvSpPr>
        <p:spPr>
          <a:xfrm>
            <a:off x="1666848" y="9613900"/>
            <a:ext cx="6096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23"/>
              </a:lnSpc>
            </a:pPr>
            <a:r>
              <a:rPr lang="en-US" altLang="ja-JP" sz="1019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QR</a:t>
            </a:r>
            <a:r>
              <a:rPr lang="ja-JP" altLang="en-US" sz="1019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lang="en-US" sz="1019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2" name="TextBox 72">
            <a:extLst>
              <a:ext uri="{FF2B5EF4-FFF2-40B4-BE49-F238E27FC236}">
                <a16:creationId xmlns:a16="http://schemas.microsoft.com/office/drawing/2014/main" id="{BE1CE147-2881-A27E-67C5-4C791E7BE4BD}"/>
              </a:ext>
            </a:extLst>
          </p:cNvPr>
          <p:cNvSpPr txBox="1"/>
          <p:nvPr/>
        </p:nvSpPr>
        <p:spPr>
          <a:xfrm>
            <a:off x="397972" y="9309100"/>
            <a:ext cx="1803236" cy="154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"/>
              </a:lnSpc>
            </a:pPr>
            <a:r>
              <a:rPr lang="ja-JP" altLang="en-US" sz="899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長野県下伊那郡阿智村智里</a:t>
            </a:r>
            <a:r>
              <a:rPr lang="en-US" altLang="ja-JP" sz="899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450-1</a:t>
            </a:r>
            <a:endParaRPr lang="en-US" sz="899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3" name="TextBox 73">
            <a:extLst>
              <a:ext uri="{FF2B5EF4-FFF2-40B4-BE49-F238E27FC236}">
                <a16:creationId xmlns:a16="http://schemas.microsoft.com/office/drawing/2014/main" id="{3FA66CC9-4E69-0861-9F79-CC08C255A57E}"/>
              </a:ext>
            </a:extLst>
          </p:cNvPr>
          <p:cNvSpPr txBox="1"/>
          <p:nvPr/>
        </p:nvSpPr>
        <p:spPr>
          <a:xfrm>
            <a:off x="511902" y="9080500"/>
            <a:ext cx="1569466" cy="228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ja-JP" altLang="en-US" sz="11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～コパンゲストハウス～</a:t>
            </a:r>
            <a:endParaRPr lang="en-US" sz="1100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4" name="TextBox 74">
            <a:extLst>
              <a:ext uri="{FF2B5EF4-FFF2-40B4-BE49-F238E27FC236}">
                <a16:creationId xmlns:a16="http://schemas.microsoft.com/office/drawing/2014/main" id="{2E18A6B2-D699-9CDD-E2B6-873FD83551FC}"/>
              </a:ext>
            </a:extLst>
          </p:cNvPr>
          <p:cNvSpPr txBox="1"/>
          <p:nvPr/>
        </p:nvSpPr>
        <p:spPr>
          <a:xfrm>
            <a:off x="4923824" y="7633104"/>
            <a:ext cx="2207226" cy="1260923"/>
          </a:xfrm>
          <a:prstGeom prst="rect">
            <a:avLst/>
          </a:prstGeom>
          <a:solidFill>
            <a:srgbClr val="FFCCCC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endParaRPr lang="en-US" altLang="ja-JP" sz="12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日程：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7</a:t>
            </a: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月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24</a:t>
            </a: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日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(</a:t>
            </a: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木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)</a:t>
            </a: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endParaRPr lang="en-US" altLang="ja-JP" sz="12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対象：年長～</a:t>
            </a:r>
            <a:endParaRPr lang="en-US" altLang="ja-JP" sz="12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定員：各店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20</a:t>
            </a: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名</a:t>
            </a:r>
            <a:endParaRPr lang="en-US" altLang="ja-JP" sz="12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料金：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11,000</a:t>
            </a: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円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(</a:t>
            </a: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税込</a:t>
            </a:r>
            <a:r>
              <a:rPr lang="en-US" altLang="ja-JP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)</a:t>
            </a:r>
          </a:p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店舗：コパン瑞穂税店との</a:t>
            </a:r>
            <a:endParaRPr lang="en-US" altLang="ja-JP" sz="12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合同開催となります</a:t>
            </a:r>
            <a:endParaRPr lang="en-US" altLang="ja-JP" sz="12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120"/>
              </a:lnSpc>
            </a:pPr>
            <a:r>
              <a:rPr lang="ja-JP" altLang="en-US" sz="12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詳細：後日お伝え致します</a:t>
            </a:r>
            <a:endParaRPr lang="en-US" altLang="ja-JP" sz="12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120"/>
              </a:lnSpc>
            </a:pPr>
            <a:endParaRPr lang="en-US" sz="8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7" name="TextBox 77">
            <a:extLst>
              <a:ext uri="{FF2B5EF4-FFF2-40B4-BE49-F238E27FC236}">
                <a16:creationId xmlns:a16="http://schemas.microsoft.com/office/drawing/2014/main" id="{9D64300D-4C36-EB4B-AF65-3480DADA8CBA}"/>
              </a:ext>
            </a:extLst>
          </p:cNvPr>
          <p:cNvSpPr txBox="1"/>
          <p:nvPr/>
        </p:nvSpPr>
        <p:spPr>
          <a:xfrm>
            <a:off x="606180" y="7376114"/>
            <a:ext cx="879166" cy="16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 b="1" dirty="0" err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スケジュール</a:t>
            </a:r>
            <a:endParaRPr lang="en-US" sz="10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1" name="TextBox 81">
            <a:extLst>
              <a:ext uri="{FF2B5EF4-FFF2-40B4-BE49-F238E27FC236}">
                <a16:creationId xmlns:a16="http://schemas.microsoft.com/office/drawing/2014/main" id="{115A403C-36CC-955F-C1B7-1C2C4BB3AE41}"/>
              </a:ext>
            </a:extLst>
          </p:cNvPr>
          <p:cNvSpPr txBox="1"/>
          <p:nvPr/>
        </p:nvSpPr>
        <p:spPr>
          <a:xfrm>
            <a:off x="2675114" y="7468007"/>
            <a:ext cx="499864" cy="16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料 金</a:t>
            </a:r>
          </a:p>
        </p:txBody>
      </p:sp>
      <p:sp>
        <p:nvSpPr>
          <p:cNvPr id="85" name="TextBox 85">
            <a:extLst>
              <a:ext uri="{FF2B5EF4-FFF2-40B4-BE49-F238E27FC236}">
                <a16:creationId xmlns:a16="http://schemas.microsoft.com/office/drawing/2014/main" id="{D1C0163A-A7D4-5E22-044E-73F1391B9A04}"/>
              </a:ext>
            </a:extLst>
          </p:cNvPr>
          <p:cNvSpPr txBox="1"/>
          <p:nvPr/>
        </p:nvSpPr>
        <p:spPr>
          <a:xfrm>
            <a:off x="120650" y="7593404"/>
            <a:ext cx="5496453" cy="13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69" lvl="1" algn="l">
              <a:lnSpc>
                <a:spcPts val="1260"/>
              </a:lnSpc>
              <a:spcBef>
                <a:spcPct val="0"/>
              </a:spcBef>
            </a:pPr>
            <a:r>
              <a:rPr lang="en-US" altLang="ja-JP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			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endParaRPr lang="en-US" altLang="ja-JP" sz="11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97169" lvl="1" algn="l">
              <a:lnSpc>
                <a:spcPts val="1260"/>
              </a:lnSpc>
              <a:spcBef>
                <a:spcPct val="0"/>
              </a:spcBef>
            </a:pPr>
            <a:r>
              <a:rPr lang="en-US" altLang="ja-JP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10:00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到着</a:t>
            </a:r>
            <a:r>
              <a:rPr lang="en-US" altLang="ja-JP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			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16:00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アクティビティ終了</a:t>
            </a:r>
            <a:endParaRPr lang="en-US" altLang="ja-JP" sz="11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97169" lvl="1" algn="l">
              <a:lnSpc>
                <a:spcPts val="1260"/>
              </a:lnSpc>
              <a:spcBef>
                <a:spcPct val="0"/>
              </a:spcBef>
            </a:pP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10:15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lang="en-US" altLang="ja-JP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BBQ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・ドラム缶風呂準備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	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16:30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貸切天然温泉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	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endParaRPr lang="en-US" altLang="ja-JP" sz="11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97169" lvl="1">
              <a:lnSpc>
                <a:spcPts val="1260"/>
              </a:lnSpc>
              <a:spcBef>
                <a:spcPct val="0"/>
              </a:spcBef>
            </a:pP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11</a:t>
            </a:r>
            <a:r>
              <a:rPr lang="en-US" altLang="ja-JP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:30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南信州牛の贅沢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BBQ	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17:30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荷物準備・挨拶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endParaRPr lang="en-US" altLang="ja-JP" sz="11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97169" lvl="1" algn="l">
              <a:lnSpc>
                <a:spcPts val="1260"/>
              </a:lnSpc>
              <a:spcBef>
                <a:spcPct val="0"/>
              </a:spcBef>
            </a:pP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13:30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大自然で遊ぶ　</a:t>
            </a:r>
            <a:r>
              <a:rPr lang="en-US" altLang="ja-JP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級河川～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阿智川～     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18:00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出発　</a:t>
            </a:r>
            <a:endParaRPr lang="en-US" altLang="ja-JP" sz="1100" u="none" strike="noStrike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97169" lvl="1" algn="l">
              <a:lnSpc>
                <a:spcPts val="1260"/>
              </a:lnSpc>
              <a:spcBef>
                <a:spcPct val="0"/>
              </a:spcBef>
            </a:pP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  </a:t>
            </a:r>
            <a:r>
              <a:rPr lang="ja-JP" altLang="en-US" sz="1100" u="none" strike="noStrike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水鉄砲合戦・石アート＆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泥んこ遊び  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 20:00</a:t>
            </a: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各店舗到着</a:t>
            </a:r>
            <a:r>
              <a:rPr lang="en-US" altLang="ja-JP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	</a:t>
            </a:r>
          </a:p>
          <a:p>
            <a:pPr marL="97169" lvl="1" algn="l">
              <a:lnSpc>
                <a:spcPts val="1260"/>
              </a:lnSpc>
              <a:spcBef>
                <a:spcPct val="0"/>
              </a:spcBef>
            </a:pPr>
            <a:r>
              <a:rPr lang="ja-JP" altLang="en-US" sz="11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  やぎふれあい体験</a:t>
            </a:r>
            <a:endParaRPr lang="en-US" altLang="ja-JP" sz="11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marL="97169" lvl="1" algn="l">
              <a:lnSpc>
                <a:spcPts val="1260"/>
              </a:lnSpc>
              <a:spcBef>
                <a:spcPct val="0"/>
              </a:spcBef>
            </a:pPr>
            <a:endParaRPr lang="en-US" altLang="ja-JP" sz="9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7" name="TextBox 87">
            <a:extLst>
              <a:ext uri="{FF2B5EF4-FFF2-40B4-BE49-F238E27FC236}">
                <a16:creationId xmlns:a16="http://schemas.microsoft.com/office/drawing/2014/main" id="{18F250D6-2464-D998-A577-829AD1ECBB34}"/>
              </a:ext>
            </a:extLst>
          </p:cNvPr>
          <p:cNvSpPr txBox="1"/>
          <p:nvPr/>
        </p:nvSpPr>
        <p:spPr>
          <a:xfrm>
            <a:off x="5539600" y="6903531"/>
            <a:ext cx="1440000" cy="27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"/>
              </a:lnSpc>
            </a:pP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動物・大自然を活用し、こどもたちの成長を促します。</a:t>
            </a:r>
            <a:endParaRPr lang="en-US" altLang="ja-JP" sz="8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8" name="TextBox 88">
            <a:extLst>
              <a:ext uri="{FF2B5EF4-FFF2-40B4-BE49-F238E27FC236}">
                <a16:creationId xmlns:a16="http://schemas.microsoft.com/office/drawing/2014/main" id="{0B16791B-B977-3A00-0D77-E313AEFABAF1}"/>
              </a:ext>
            </a:extLst>
          </p:cNvPr>
          <p:cNvSpPr txBox="1"/>
          <p:nvPr/>
        </p:nvSpPr>
        <p:spPr>
          <a:xfrm>
            <a:off x="5539600" y="6710713"/>
            <a:ext cx="1436476" cy="167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ja-JP" altLang="en-US" sz="10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  ★大自然・ほめる指導</a:t>
            </a:r>
            <a:endParaRPr lang="en-US" sz="1000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9" name="TextBox 89">
            <a:extLst>
              <a:ext uri="{FF2B5EF4-FFF2-40B4-BE49-F238E27FC236}">
                <a16:creationId xmlns:a16="http://schemas.microsoft.com/office/drawing/2014/main" id="{3D0CAD9B-EE9E-D12C-4D76-22885219BDCC}"/>
              </a:ext>
            </a:extLst>
          </p:cNvPr>
          <p:cNvSpPr txBox="1"/>
          <p:nvPr/>
        </p:nvSpPr>
        <p:spPr>
          <a:xfrm>
            <a:off x="3811600" y="6914961"/>
            <a:ext cx="1436477" cy="27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"/>
              </a:lnSpc>
            </a:pPr>
            <a:r>
              <a:rPr 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普段できない「初体験」をこどもたちだけで行います。</a:t>
            </a:r>
            <a:endParaRPr lang="en-US" sz="8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0" name="TextBox 90">
            <a:extLst>
              <a:ext uri="{FF2B5EF4-FFF2-40B4-BE49-F238E27FC236}">
                <a16:creationId xmlns:a16="http://schemas.microsoft.com/office/drawing/2014/main" id="{DFE8FCE3-1B94-6614-C215-3F8C71422DBC}"/>
              </a:ext>
            </a:extLst>
          </p:cNvPr>
          <p:cNvSpPr txBox="1"/>
          <p:nvPr/>
        </p:nvSpPr>
        <p:spPr>
          <a:xfrm>
            <a:off x="3811600" y="6696644"/>
            <a:ext cx="1436476" cy="167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ja-JP" altLang="en-US" sz="10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   ★体験アクティビティ</a:t>
            </a:r>
            <a:endParaRPr lang="en-US" sz="1000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1" name="TextBox 91">
            <a:extLst>
              <a:ext uri="{FF2B5EF4-FFF2-40B4-BE49-F238E27FC236}">
                <a16:creationId xmlns:a16="http://schemas.microsoft.com/office/drawing/2014/main" id="{268F1661-D0A6-2F3B-0EE3-D431BC6167D7}"/>
              </a:ext>
            </a:extLst>
          </p:cNvPr>
          <p:cNvSpPr txBox="1"/>
          <p:nvPr/>
        </p:nvSpPr>
        <p:spPr>
          <a:xfrm>
            <a:off x="2135823" y="6914375"/>
            <a:ext cx="1432725" cy="27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"/>
              </a:lnSpc>
            </a:pPr>
            <a:r>
              <a:rPr lang="en-US" sz="800" dirty="0" err="1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厳選した食材</a:t>
            </a:r>
            <a:r>
              <a:rPr lang="en-US" altLang="ja-JP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【</a:t>
            </a: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南信州牛</a:t>
            </a:r>
            <a:r>
              <a:rPr lang="en-US" altLang="ja-JP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A4 】</a:t>
            </a:r>
            <a:endParaRPr lang="en-US" sz="8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algn="l">
              <a:lnSpc>
                <a:spcPts val="1120"/>
              </a:lnSpc>
            </a:pP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を堪能できる</a:t>
            </a:r>
            <a:r>
              <a:rPr lang="en-US" altLang="ja-JP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BBQ</a:t>
            </a: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をご用意</a:t>
            </a:r>
            <a:r>
              <a:rPr 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</a:p>
        </p:txBody>
      </p:sp>
      <p:sp>
        <p:nvSpPr>
          <p:cNvPr id="92" name="TextBox 92">
            <a:extLst>
              <a:ext uri="{FF2B5EF4-FFF2-40B4-BE49-F238E27FC236}">
                <a16:creationId xmlns:a16="http://schemas.microsoft.com/office/drawing/2014/main" id="{748DBF55-7790-4AEB-25E8-D20D6B62C6CD}"/>
              </a:ext>
            </a:extLst>
          </p:cNvPr>
          <p:cNvSpPr txBox="1"/>
          <p:nvPr/>
        </p:nvSpPr>
        <p:spPr>
          <a:xfrm>
            <a:off x="2073450" y="6695735"/>
            <a:ext cx="1440000" cy="167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ja-JP" altLang="en-US" sz="10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　★</a:t>
            </a:r>
            <a:r>
              <a:rPr lang="en-US" sz="1000" b="1" dirty="0" err="1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お食事</a:t>
            </a:r>
            <a:r>
              <a:rPr lang="en-US" altLang="ja-JP" sz="10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(</a:t>
            </a:r>
            <a:r>
              <a:rPr lang="ja-JP" altLang="en-US" sz="10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食育</a:t>
            </a:r>
            <a:r>
              <a:rPr lang="en-US" altLang="ja-JP" sz="10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)</a:t>
            </a:r>
            <a:endParaRPr lang="en-US" sz="1000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3" name="TextBox 93">
            <a:extLst>
              <a:ext uri="{FF2B5EF4-FFF2-40B4-BE49-F238E27FC236}">
                <a16:creationId xmlns:a16="http://schemas.microsoft.com/office/drawing/2014/main" id="{9ED86796-222F-F3C9-8480-84F5150FBAF3}"/>
              </a:ext>
            </a:extLst>
          </p:cNvPr>
          <p:cNvSpPr txBox="1"/>
          <p:nvPr/>
        </p:nvSpPr>
        <p:spPr>
          <a:xfrm>
            <a:off x="417219" y="6907342"/>
            <a:ext cx="1432725" cy="27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"/>
              </a:lnSpc>
            </a:pP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お子様だけの贅沢天然貸切温泉</a:t>
            </a:r>
            <a:r>
              <a:rPr 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に</a:t>
            </a: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入浴致します</a:t>
            </a:r>
            <a:r>
              <a:rPr 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。</a:t>
            </a:r>
            <a:r>
              <a:rPr lang="ja-JP" altLang="en-US" sz="8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コーチ補助有</a:t>
            </a:r>
            <a:endParaRPr lang="en-US" sz="8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4" name="TextBox 94">
            <a:extLst>
              <a:ext uri="{FF2B5EF4-FFF2-40B4-BE49-F238E27FC236}">
                <a16:creationId xmlns:a16="http://schemas.microsoft.com/office/drawing/2014/main" id="{DEB44737-D558-FA0D-1EF5-2755C5B99CFE}"/>
              </a:ext>
            </a:extLst>
          </p:cNvPr>
          <p:cNvSpPr txBox="1"/>
          <p:nvPr/>
        </p:nvSpPr>
        <p:spPr>
          <a:xfrm>
            <a:off x="355600" y="6696644"/>
            <a:ext cx="1470098" cy="16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ja-JP" altLang="en-US" sz="1000" b="1" dirty="0">
                <a:solidFill>
                  <a:srgbClr val="000000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　　★貸切天然温泉</a:t>
            </a:r>
            <a:endParaRPr lang="en-US" sz="1000" b="1" dirty="0">
              <a:solidFill>
                <a:srgbClr val="000000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5" name="TextBox 95">
            <a:extLst>
              <a:ext uri="{FF2B5EF4-FFF2-40B4-BE49-F238E27FC236}">
                <a16:creationId xmlns:a16="http://schemas.microsoft.com/office/drawing/2014/main" id="{1529A472-0936-1F4F-3352-CBC9F918DA15}"/>
              </a:ext>
            </a:extLst>
          </p:cNvPr>
          <p:cNvSpPr txBox="1"/>
          <p:nvPr/>
        </p:nvSpPr>
        <p:spPr>
          <a:xfrm>
            <a:off x="3660558" y="4743496"/>
            <a:ext cx="3775292" cy="52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40"/>
              </a:lnSpc>
            </a:pPr>
            <a:r>
              <a:rPr lang="ja-JP" altLang="en-US" sz="9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</a:t>
            </a:r>
            <a:r>
              <a:rPr lang="en-US" sz="10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※</a:t>
            </a:r>
            <a:r>
              <a:rPr lang="ja-JP" altLang="en-US" sz="10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顔なじみのコパン</a:t>
            </a:r>
            <a:r>
              <a:rPr lang="en-US" sz="1000" dirty="0" err="1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スタッフ</a:t>
            </a:r>
            <a:r>
              <a:rPr lang="ja-JP" altLang="en-US" sz="10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と現地スタッフが、参加する</a:t>
            </a:r>
            <a:endParaRPr lang="en-US" altLang="ja-JP" sz="10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440"/>
              </a:lnSpc>
            </a:pPr>
            <a:r>
              <a:rPr lang="ja-JP" altLang="en-US" sz="10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おこさまへ素敵な体験をお手伝いさせていただきます。</a:t>
            </a:r>
            <a:endParaRPr lang="en-US" altLang="ja-JP" sz="10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>
              <a:lnSpc>
                <a:spcPts val="1440"/>
              </a:lnSpc>
            </a:pPr>
            <a:r>
              <a:rPr lang="ja-JP" altLang="en-US" sz="1000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この夏、「初体験・初挑戦」をしてみませんか？</a:t>
            </a:r>
            <a:endParaRPr lang="en-US" sz="1000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6" name="TextBox 96">
            <a:extLst>
              <a:ext uri="{FF2B5EF4-FFF2-40B4-BE49-F238E27FC236}">
                <a16:creationId xmlns:a16="http://schemas.microsoft.com/office/drawing/2014/main" id="{7636D152-9672-7677-CA84-A806C1A22AC6}"/>
              </a:ext>
            </a:extLst>
          </p:cNvPr>
          <p:cNvSpPr txBox="1"/>
          <p:nvPr/>
        </p:nvSpPr>
        <p:spPr>
          <a:xfrm>
            <a:off x="3920450" y="2676723"/>
            <a:ext cx="374400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ja-JP" altLang="en-US" sz="2000" b="1" u="none" strike="noStrike" spc="40" dirty="0">
                <a:solidFill>
                  <a:srgbClr val="FFFF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Noto Sans JP Bold"/>
                <a:sym typeface="Noto Sans JP Bold"/>
              </a:rPr>
              <a:t>～大自然を満喫しよう～</a:t>
            </a:r>
            <a:endParaRPr lang="en-US" sz="2000" b="1" u="none" strike="noStrike" spc="40" dirty="0">
              <a:solidFill>
                <a:srgbClr val="FFFF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Noto Sans JP Bold"/>
              <a:sym typeface="Noto Sans JP Bold"/>
            </a:endParaRPr>
          </a:p>
        </p:txBody>
      </p:sp>
      <p:sp>
        <p:nvSpPr>
          <p:cNvPr id="98" name="TextBox 98">
            <a:extLst>
              <a:ext uri="{FF2B5EF4-FFF2-40B4-BE49-F238E27FC236}">
                <a16:creationId xmlns:a16="http://schemas.microsoft.com/office/drawing/2014/main" id="{FD67F267-8F86-F561-D9F7-75F36D01D44B}"/>
              </a:ext>
            </a:extLst>
          </p:cNvPr>
          <p:cNvSpPr txBox="1"/>
          <p:nvPr/>
        </p:nvSpPr>
        <p:spPr>
          <a:xfrm>
            <a:off x="988430" y="1957220"/>
            <a:ext cx="4698744" cy="79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</a:pPr>
            <a:r>
              <a:rPr lang="ja-JP" altLang="en-US" sz="11500" b="1" dirty="0">
                <a:solidFill>
                  <a:srgbClr val="FFFF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Noto Sans JP Bold"/>
                <a:sym typeface="Noto Sans JP Bold"/>
              </a:rPr>
              <a:t>夏</a:t>
            </a:r>
            <a:r>
              <a:rPr lang="ja-JP" altLang="en-US" sz="4800" b="1" dirty="0">
                <a:solidFill>
                  <a:srgbClr val="FFFFFF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Noto Sans JP Bold"/>
                <a:sym typeface="Noto Sans JP Bold"/>
              </a:rPr>
              <a:t>キャンプ</a:t>
            </a:r>
            <a:endParaRPr lang="en-US" sz="2797" b="1" dirty="0">
              <a:solidFill>
                <a:srgbClr val="FFFFFF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Noto Sans JP Bold"/>
              <a:sym typeface="Noto Sans JP Bold"/>
            </a:endParaRPr>
          </a:p>
        </p:txBody>
      </p:sp>
      <p:pic>
        <p:nvPicPr>
          <p:cNvPr id="99" name="図 98">
            <a:extLst>
              <a:ext uri="{FF2B5EF4-FFF2-40B4-BE49-F238E27FC236}">
                <a16:creationId xmlns:a16="http://schemas.microsoft.com/office/drawing/2014/main" id="{D82126B0-705A-5A82-2FEF-90590F4AE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50" y="9461500"/>
            <a:ext cx="1419989" cy="1145303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948FEBEF-7283-4BE2-9C14-52BA49C45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3158" y="9766300"/>
            <a:ext cx="703290" cy="703290"/>
          </a:xfrm>
          <a:prstGeom prst="rect">
            <a:avLst/>
          </a:prstGeom>
        </p:spPr>
      </p:pic>
      <p:sp>
        <p:nvSpPr>
          <p:cNvPr id="101" name="TextBox 68">
            <a:extLst>
              <a:ext uri="{FF2B5EF4-FFF2-40B4-BE49-F238E27FC236}">
                <a16:creationId xmlns:a16="http://schemas.microsoft.com/office/drawing/2014/main" id="{AED30221-7095-41C1-FAB8-932469E0E8D2}"/>
              </a:ext>
            </a:extLst>
          </p:cNvPr>
          <p:cNvSpPr txBox="1"/>
          <p:nvPr/>
        </p:nvSpPr>
        <p:spPr>
          <a:xfrm>
            <a:off x="6616406" y="9156700"/>
            <a:ext cx="609600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23"/>
              </a:lnSpc>
            </a:pPr>
            <a:r>
              <a:rPr lang="en-US" altLang="ja-JP" sz="1019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QR</a:t>
            </a:r>
            <a:r>
              <a:rPr lang="ja-JP" altLang="en-US" sz="1019" dirty="0">
                <a:solidFill>
                  <a:srgbClr val="000000"/>
                </a:solidFill>
                <a:latin typeface="Noto Sans JP"/>
                <a:ea typeface="Noto Sans JP"/>
                <a:cs typeface="Noto Sans JP"/>
                <a:sym typeface="Noto Sans JP"/>
              </a:rPr>
              <a:t>検索</a:t>
            </a:r>
            <a:endParaRPr lang="en-US" sz="1019" dirty="0">
              <a:solidFill>
                <a:srgbClr val="000000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pic>
        <p:nvPicPr>
          <p:cNvPr id="102" name="図 101">
            <a:extLst>
              <a:ext uri="{FF2B5EF4-FFF2-40B4-BE49-F238E27FC236}">
                <a16:creationId xmlns:a16="http://schemas.microsoft.com/office/drawing/2014/main" id="{F98FDCEF-F2C5-65EF-4539-A48E1FCBB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3152" y="5497309"/>
            <a:ext cx="1504940" cy="1142047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71E65459-8C04-675F-E94F-B5F92D7E84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485" r="7755"/>
          <a:stretch/>
        </p:blipFill>
        <p:spPr>
          <a:xfrm>
            <a:off x="403702" y="5479377"/>
            <a:ext cx="1398178" cy="1142148"/>
          </a:xfrm>
          <a:prstGeom prst="rect">
            <a:avLst/>
          </a:prstGeom>
        </p:spPr>
      </p:pic>
      <p:grpSp>
        <p:nvGrpSpPr>
          <p:cNvPr id="12" name="Group 42">
            <a:extLst>
              <a:ext uri="{FF2B5EF4-FFF2-40B4-BE49-F238E27FC236}">
                <a16:creationId xmlns:a16="http://schemas.microsoft.com/office/drawing/2014/main" id="{F67A9085-9EA8-CF99-21AC-D97C750F354E}"/>
              </a:ext>
            </a:extLst>
          </p:cNvPr>
          <p:cNvGrpSpPr/>
          <p:nvPr/>
        </p:nvGrpSpPr>
        <p:grpSpPr>
          <a:xfrm>
            <a:off x="4768850" y="7338772"/>
            <a:ext cx="609600" cy="286445"/>
            <a:chOff x="0" y="-19866"/>
            <a:chExt cx="457325" cy="123079"/>
          </a:xfrm>
        </p:grpSpPr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03A4FF73-97D9-2047-6E84-0D2387CC3F5A}"/>
                </a:ext>
              </a:extLst>
            </p:cNvPr>
            <p:cNvSpPr/>
            <p:nvPr/>
          </p:nvSpPr>
          <p:spPr>
            <a:xfrm>
              <a:off x="0" y="-19866"/>
              <a:ext cx="457325" cy="103213"/>
            </a:xfrm>
            <a:custGeom>
              <a:avLst/>
              <a:gdLst/>
              <a:ahLst/>
              <a:cxnLst/>
              <a:rect l="l" t="t" r="r" b="b"/>
              <a:pathLst>
                <a:path w="457325" h="103213">
                  <a:moveTo>
                    <a:pt x="0" y="0"/>
                  </a:moveTo>
                  <a:lnTo>
                    <a:pt x="457325" y="0"/>
                  </a:lnTo>
                  <a:lnTo>
                    <a:pt x="457325" y="103213"/>
                  </a:lnTo>
                  <a:lnTo>
                    <a:pt x="0" y="1032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4CB350E1-BF28-9B3B-F371-FA551B728CEA}"/>
                </a:ext>
              </a:extLst>
            </p:cNvPr>
            <p:cNvSpPr txBox="1"/>
            <p:nvPr/>
          </p:nvSpPr>
          <p:spPr>
            <a:xfrm>
              <a:off x="0" y="-19050"/>
              <a:ext cx="457325" cy="122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6"/>
                </a:lnSpc>
              </a:pPr>
              <a:endParaRPr/>
            </a:p>
          </p:txBody>
        </p:sp>
      </p:grpSp>
      <p:sp>
        <p:nvSpPr>
          <p:cNvPr id="16" name="TextBox 77">
            <a:extLst>
              <a:ext uri="{FF2B5EF4-FFF2-40B4-BE49-F238E27FC236}">
                <a16:creationId xmlns:a16="http://schemas.microsoft.com/office/drawing/2014/main" id="{E1074B4B-4186-EA02-5D8C-56AD39511E63}"/>
              </a:ext>
            </a:extLst>
          </p:cNvPr>
          <p:cNvSpPr txBox="1"/>
          <p:nvPr/>
        </p:nvSpPr>
        <p:spPr>
          <a:xfrm>
            <a:off x="4871720" y="7374483"/>
            <a:ext cx="879166" cy="16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ja-JP" altLang="en-US" sz="10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ご案内</a:t>
            </a:r>
            <a:endParaRPr lang="en-US" sz="10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E628846-AD32-BCCA-D2A0-F15D9693E0D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21248"/>
          <a:stretch/>
        </p:blipFill>
        <p:spPr>
          <a:xfrm>
            <a:off x="5570765" y="5469957"/>
            <a:ext cx="1532974" cy="118517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BD09D0A-A70F-4476-AA89-19B514FE7BC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19219"/>
          <a:stretch/>
        </p:blipFill>
        <p:spPr>
          <a:xfrm>
            <a:off x="385537" y="4148354"/>
            <a:ext cx="1416344" cy="1168421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8EE0EA4F-4BBD-4E02-A382-C1FAEE7E80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43" y="9413042"/>
            <a:ext cx="734258" cy="734258"/>
          </a:xfrm>
          <a:prstGeom prst="rect">
            <a:avLst/>
          </a:prstGeom>
        </p:spPr>
      </p:pic>
      <p:sp>
        <p:nvSpPr>
          <p:cNvPr id="70" name="TextBox 73">
            <a:extLst>
              <a:ext uri="{FF2B5EF4-FFF2-40B4-BE49-F238E27FC236}">
                <a16:creationId xmlns:a16="http://schemas.microsoft.com/office/drawing/2014/main" id="{7C55D0FD-1A6C-41F5-831B-514D6DA1355C}"/>
              </a:ext>
            </a:extLst>
          </p:cNvPr>
          <p:cNvSpPr txBox="1"/>
          <p:nvPr/>
        </p:nvSpPr>
        <p:spPr>
          <a:xfrm>
            <a:off x="3886022" y="3659269"/>
            <a:ext cx="3624473" cy="26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募集開始：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24</a:t>
            </a: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(</a:t>
            </a: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火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)</a:t>
            </a: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～</a:t>
            </a:r>
            <a:endParaRPr lang="en-US" sz="2400" b="1" dirty="0">
              <a:ln w="3175">
                <a:solidFill>
                  <a:srgbClr val="FF0000"/>
                </a:solidFill>
              </a:ln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1" name="TextBox 73">
            <a:extLst>
              <a:ext uri="{FF2B5EF4-FFF2-40B4-BE49-F238E27FC236}">
                <a16:creationId xmlns:a16="http://schemas.microsoft.com/office/drawing/2014/main" id="{A75830D6-69EE-4A11-845E-A7FE4A3DBAF6}"/>
              </a:ext>
            </a:extLst>
          </p:cNvPr>
          <p:cNvSpPr txBox="1"/>
          <p:nvPr/>
        </p:nvSpPr>
        <p:spPr>
          <a:xfrm>
            <a:off x="3549650" y="8901071"/>
            <a:ext cx="452139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altLang="ja-JP" b="1" dirty="0">
                <a:ln w="3175">
                  <a:noFill/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8</a:t>
            </a:r>
            <a:r>
              <a:rPr lang="ja-JP" altLang="en-US" b="1" dirty="0">
                <a:ln w="3175">
                  <a:noFill/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月には、宿泊キャンプもあります！</a:t>
            </a:r>
            <a:endParaRPr lang="en-US" b="1" dirty="0">
              <a:ln w="3175">
                <a:noFill/>
              </a:ln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5" name="TextBox 73">
            <a:extLst>
              <a:ext uri="{FF2B5EF4-FFF2-40B4-BE49-F238E27FC236}">
                <a16:creationId xmlns:a16="http://schemas.microsoft.com/office/drawing/2014/main" id="{DDE4D593-187A-4B0D-A6F7-82902BEB58A1}"/>
              </a:ext>
            </a:extLst>
          </p:cNvPr>
          <p:cNvSpPr txBox="1"/>
          <p:nvPr/>
        </p:nvSpPr>
        <p:spPr>
          <a:xfrm>
            <a:off x="3905633" y="4197052"/>
            <a:ext cx="3624473" cy="26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募集締切：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(</a:t>
            </a:r>
            <a:r>
              <a:rPr lang="ja-JP" altLang="en-US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木</a:t>
            </a:r>
            <a:r>
              <a:rPr lang="en-US" altLang="ja-JP" sz="2400" b="1" dirty="0">
                <a:ln w="3175">
                  <a:solidFill>
                    <a:srgbClr val="FF0000"/>
                  </a:solidFill>
                </a:ln>
                <a:latin typeface="Noto Sans JP Bold"/>
                <a:ea typeface="Noto Sans JP Bold"/>
                <a:cs typeface="Noto Sans JP Bold"/>
                <a:sym typeface="Noto Sans JP Bold"/>
              </a:rPr>
              <a:t>)</a:t>
            </a:r>
            <a:endParaRPr lang="en-US" sz="2400" b="1" dirty="0">
              <a:ln w="3175">
                <a:solidFill>
                  <a:srgbClr val="FF0000"/>
                </a:solidFill>
              </a:ln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  <p:extLst>
      <p:ext uri="{BB962C8B-B14F-4D97-AF65-F5344CB8AC3E}">
        <p14:creationId xmlns:p14="http://schemas.microsoft.com/office/powerpoint/2010/main" val="2222717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374</Words>
  <Application>Microsoft Office PowerPoint</Application>
  <PresentationFormat>ユーザー設定</PresentationFormat>
  <Paragraphs>51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Calibri</vt:lpstr>
      <vt:lpstr>游ゴシック</vt:lpstr>
      <vt:lpstr>Noto Sans JP</vt:lpstr>
      <vt:lpstr>ＭＳ Ｐゴシック</vt:lpstr>
      <vt:lpstr>UD デジタル 教科書体 NP-B</vt:lpstr>
      <vt:lpstr>Noto Sans JP Bold</vt:lpstr>
      <vt:lpstr>Arial</vt:lpstr>
      <vt:lpstr>Bebas Neue Cyrillic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 グレー シンプル キャンプ場 施設 チラシ A4（縦）</dc:title>
  <dc:creator>大島渉</dc:creator>
  <cp:lastModifiedBy>oogaki</cp:lastModifiedBy>
  <cp:revision>17</cp:revision>
  <cp:lastPrinted>2025-06-17T08:29:45Z</cp:lastPrinted>
  <dcterms:created xsi:type="dcterms:W3CDTF">2006-08-16T00:00:00Z</dcterms:created>
  <dcterms:modified xsi:type="dcterms:W3CDTF">2025-06-17T08:43:58Z</dcterms:modified>
  <dc:identifier>DAGmAFWfaNE</dc:identifier>
</cp:coreProperties>
</file>