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559675" cy="10691813"/>
  <p:notesSz cx="6805613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B2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7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1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46800" cy="46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0773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4088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68" userDrawn="1">
          <p15:clr>
            <a:srgbClr val="F26B43"/>
          </p15:clr>
        </p15:guide>
        <p15:guide id="2" pos="68" userDrawn="1">
          <p15:clr>
            <a:srgbClr val="F26B43"/>
          </p15:clr>
        </p15:guide>
        <p15:guide id="3" pos="4694" userDrawn="1">
          <p15:clr>
            <a:srgbClr val="F26B43"/>
          </p15:clr>
        </p15:guide>
        <p15:guide id="4" orient="horz" pos="666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0F2370C2-80EE-43EA-9E46-09E2681FDA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" y="0"/>
            <a:ext cx="7554984" cy="10691813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672CE3F-7FED-4CA8-A01D-623F7159B555}"/>
              </a:ext>
            </a:extLst>
          </p:cNvPr>
          <p:cNvSpPr txBox="1"/>
          <p:nvPr/>
        </p:nvSpPr>
        <p:spPr>
          <a:xfrm>
            <a:off x="378906" y="10145175"/>
            <a:ext cx="61863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solidFill>
                  <a:schemeClr val="bg1"/>
                </a:solidFill>
              </a:rPr>
              <a:t>コパンスポーツクラブ東海</a:t>
            </a:r>
            <a:r>
              <a:rPr kumimoji="1" lang="ja-JP" altLang="en-US" sz="2000" b="1" dirty="0">
                <a:solidFill>
                  <a:schemeClr val="bg1"/>
                </a:solidFill>
              </a:rPr>
              <a:t>　</a:t>
            </a:r>
            <a:r>
              <a:rPr kumimoji="1" lang="ja-JP" altLang="en-US" sz="2400" b="1" dirty="0">
                <a:solidFill>
                  <a:schemeClr val="bg1"/>
                </a:solidFill>
              </a:rPr>
              <a:t>☎</a:t>
            </a:r>
            <a:r>
              <a:rPr kumimoji="1" lang="en-US" altLang="ja-JP" sz="2400" b="1" dirty="0">
                <a:solidFill>
                  <a:schemeClr val="bg1"/>
                </a:solidFill>
              </a:rPr>
              <a:t>052-602-6226</a:t>
            </a:r>
            <a:endParaRPr kumimoji="1" lang="ja-JP" altLang="en-US" sz="2400" b="1" dirty="0">
              <a:solidFill>
                <a:schemeClr val="bg1"/>
              </a:solidFill>
            </a:endParaRP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A9E0D89E-7BA7-448F-9C19-A27FA49AE382}"/>
              </a:ext>
            </a:extLst>
          </p:cNvPr>
          <p:cNvSpPr/>
          <p:nvPr/>
        </p:nvSpPr>
        <p:spPr>
          <a:xfrm>
            <a:off x="457200" y="7225188"/>
            <a:ext cx="634752" cy="307777"/>
          </a:xfrm>
          <a:prstGeom prst="roundRect">
            <a:avLst/>
          </a:prstGeom>
          <a:solidFill>
            <a:srgbClr val="21B2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7108243-981A-4590-9B7D-52EC75F963B2}"/>
              </a:ext>
            </a:extLst>
          </p:cNvPr>
          <p:cNvSpPr txBox="1"/>
          <p:nvPr/>
        </p:nvSpPr>
        <p:spPr>
          <a:xfrm>
            <a:off x="502706" y="7225188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b="1" dirty="0">
                <a:solidFill>
                  <a:schemeClr val="bg1"/>
                </a:solidFill>
              </a:rPr>
              <a:t>日程</a:t>
            </a: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48BD19A7-CCB5-4945-8704-270B10C61FF0}"/>
              </a:ext>
            </a:extLst>
          </p:cNvPr>
          <p:cNvSpPr/>
          <p:nvPr/>
        </p:nvSpPr>
        <p:spPr>
          <a:xfrm>
            <a:off x="457200" y="7667148"/>
            <a:ext cx="634752" cy="307777"/>
          </a:xfrm>
          <a:prstGeom prst="roundRect">
            <a:avLst/>
          </a:prstGeom>
          <a:solidFill>
            <a:srgbClr val="21B2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10EAA7C-E8C6-46F8-A3CF-CAA188C4AC57}"/>
              </a:ext>
            </a:extLst>
          </p:cNvPr>
          <p:cNvSpPr txBox="1"/>
          <p:nvPr/>
        </p:nvSpPr>
        <p:spPr>
          <a:xfrm>
            <a:off x="502706" y="7667148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b="1" dirty="0">
                <a:solidFill>
                  <a:schemeClr val="bg1"/>
                </a:solidFill>
              </a:rPr>
              <a:t>時間</a:t>
            </a:r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04FE7375-723A-447E-B012-B1D0B6AC5439}"/>
              </a:ext>
            </a:extLst>
          </p:cNvPr>
          <p:cNvSpPr/>
          <p:nvPr/>
        </p:nvSpPr>
        <p:spPr>
          <a:xfrm>
            <a:off x="457200" y="8174625"/>
            <a:ext cx="634752" cy="307777"/>
          </a:xfrm>
          <a:prstGeom prst="roundRect">
            <a:avLst/>
          </a:prstGeom>
          <a:solidFill>
            <a:srgbClr val="21B2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8F60658-235B-4CB2-8842-952224D3B7BB}"/>
              </a:ext>
            </a:extLst>
          </p:cNvPr>
          <p:cNvSpPr txBox="1"/>
          <p:nvPr/>
        </p:nvSpPr>
        <p:spPr>
          <a:xfrm>
            <a:off x="502706" y="8174625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b="1" dirty="0">
                <a:solidFill>
                  <a:schemeClr val="bg1"/>
                </a:solidFill>
              </a:rPr>
              <a:t>料金</a:t>
            </a:r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C13A4D8A-1EDA-4A2D-83D6-F2F9794BAB4F}"/>
              </a:ext>
            </a:extLst>
          </p:cNvPr>
          <p:cNvSpPr/>
          <p:nvPr/>
        </p:nvSpPr>
        <p:spPr>
          <a:xfrm>
            <a:off x="457200" y="8682102"/>
            <a:ext cx="634752" cy="307777"/>
          </a:xfrm>
          <a:prstGeom prst="roundRect">
            <a:avLst/>
          </a:prstGeom>
          <a:solidFill>
            <a:srgbClr val="21B2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2C436794-D641-4B79-B62C-D8F4133B1E20}"/>
              </a:ext>
            </a:extLst>
          </p:cNvPr>
          <p:cNvSpPr txBox="1"/>
          <p:nvPr/>
        </p:nvSpPr>
        <p:spPr>
          <a:xfrm>
            <a:off x="502706" y="8682102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b="1" dirty="0">
                <a:solidFill>
                  <a:schemeClr val="bg1"/>
                </a:solidFill>
              </a:rPr>
              <a:t>定員</a:t>
            </a:r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10AA5C23-6754-4279-B8FA-DF064B125989}"/>
              </a:ext>
            </a:extLst>
          </p:cNvPr>
          <p:cNvSpPr/>
          <p:nvPr/>
        </p:nvSpPr>
        <p:spPr>
          <a:xfrm>
            <a:off x="459278" y="9130221"/>
            <a:ext cx="634752" cy="307777"/>
          </a:xfrm>
          <a:prstGeom prst="roundRect">
            <a:avLst/>
          </a:prstGeom>
          <a:solidFill>
            <a:srgbClr val="21B2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ED5938B-45BD-42EA-9E70-33CF755E1BC5}"/>
              </a:ext>
            </a:extLst>
          </p:cNvPr>
          <p:cNvSpPr txBox="1"/>
          <p:nvPr/>
        </p:nvSpPr>
        <p:spPr>
          <a:xfrm>
            <a:off x="504784" y="9130221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b="1" dirty="0">
                <a:solidFill>
                  <a:schemeClr val="bg1"/>
                </a:solidFill>
              </a:rPr>
              <a:t>対象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06002A2-E518-499F-88E2-E89A89C7DC25}"/>
              </a:ext>
            </a:extLst>
          </p:cNvPr>
          <p:cNvSpPr txBox="1"/>
          <p:nvPr/>
        </p:nvSpPr>
        <p:spPr>
          <a:xfrm>
            <a:off x="427037" y="9925769"/>
            <a:ext cx="39549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b="1" dirty="0">
                <a:solidFill>
                  <a:schemeClr val="bg1"/>
                </a:solidFill>
              </a:rPr>
              <a:t>お申込み・お問合せはお電話にて受付中です！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FFFC421B-84CF-4E2A-93CE-52469BE1545C}"/>
              </a:ext>
            </a:extLst>
          </p:cNvPr>
          <p:cNvSpPr txBox="1"/>
          <p:nvPr/>
        </p:nvSpPr>
        <p:spPr>
          <a:xfrm>
            <a:off x="1245369" y="7194410"/>
            <a:ext cx="2318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/>
              <a:t>7/23</a:t>
            </a:r>
            <a:r>
              <a:rPr kumimoji="1" lang="ja-JP" altLang="en-US" b="1" dirty="0"/>
              <a:t>～</a:t>
            </a:r>
            <a:r>
              <a:rPr kumimoji="1" lang="en-US" altLang="ja-JP" b="1" dirty="0"/>
              <a:t>25</a:t>
            </a:r>
            <a:r>
              <a:rPr kumimoji="1" lang="ja-JP" altLang="en-US" b="1" dirty="0"/>
              <a:t>・</a:t>
            </a:r>
            <a:r>
              <a:rPr kumimoji="1" lang="en-US" altLang="ja-JP" b="1" dirty="0"/>
              <a:t>8/27</a:t>
            </a:r>
            <a:r>
              <a:rPr kumimoji="1" lang="ja-JP" altLang="en-US" b="1" dirty="0"/>
              <a:t>～</a:t>
            </a:r>
            <a:r>
              <a:rPr kumimoji="1" lang="en-US" altLang="ja-JP" b="1" dirty="0"/>
              <a:t>29</a:t>
            </a:r>
            <a:endParaRPr kumimoji="1" lang="ja-JP" altLang="en-US" b="1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0D49E1A1-6857-4697-93D4-D179869B90D0}"/>
              </a:ext>
            </a:extLst>
          </p:cNvPr>
          <p:cNvSpPr txBox="1"/>
          <p:nvPr/>
        </p:nvSpPr>
        <p:spPr>
          <a:xfrm>
            <a:off x="1240651" y="7636370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/>
              <a:t>11:45</a:t>
            </a:r>
            <a:r>
              <a:rPr kumimoji="1" lang="ja-JP" altLang="en-US" b="1" dirty="0"/>
              <a:t>～</a:t>
            </a:r>
            <a:r>
              <a:rPr kumimoji="1" lang="en-US" altLang="ja-JP" b="1" dirty="0"/>
              <a:t>12:15</a:t>
            </a:r>
            <a:endParaRPr kumimoji="1" lang="ja-JP" altLang="en-US" b="1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CFA83C2F-7418-4255-85F9-BB90C3499600}"/>
              </a:ext>
            </a:extLst>
          </p:cNvPr>
          <p:cNvSpPr txBox="1"/>
          <p:nvPr/>
        </p:nvSpPr>
        <p:spPr>
          <a:xfrm>
            <a:off x="1261490" y="8148675"/>
            <a:ext cx="1346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/>
              <a:t>3,850</a:t>
            </a:r>
            <a:r>
              <a:rPr kumimoji="1" lang="ja-JP" altLang="en-US" b="1" dirty="0"/>
              <a:t>円</a:t>
            </a:r>
            <a:r>
              <a:rPr kumimoji="1" lang="en-US" altLang="ja-JP" sz="1200" b="1" dirty="0"/>
              <a:t>(</a:t>
            </a:r>
            <a:r>
              <a:rPr kumimoji="1" lang="ja-JP" altLang="en-US" sz="1200" b="1" dirty="0"/>
              <a:t>税込</a:t>
            </a:r>
            <a:r>
              <a:rPr kumimoji="1" lang="en-US" altLang="ja-JP" sz="1200" b="1" dirty="0"/>
              <a:t>)</a:t>
            </a:r>
            <a:endParaRPr kumimoji="1" lang="ja-JP" altLang="en-US" b="1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8E90F995-71E6-44D5-B017-1F5DC09A49B3}"/>
              </a:ext>
            </a:extLst>
          </p:cNvPr>
          <p:cNvSpPr txBox="1"/>
          <p:nvPr/>
        </p:nvSpPr>
        <p:spPr>
          <a:xfrm>
            <a:off x="1261490" y="8674390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/>
              <a:t>各</a:t>
            </a:r>
            <a:r>
              <a:rPr kumimoji="1" lang="en-US" altLang="ja-JP" b="1" dirty="0"/>
              <a:t>10</a:t>
            </a:r>
            <a:r>
              <a:rPr kumimoji="1" lang="ja-JP" altLang="en-US" b="1" dirty="0"/>
              <a:t>名</a:t>
            </a:r>
            <a:r>
              <a:rPr kumimoji="1" lang="en-US" altLang="ja-JP" b="1" dirty="0"/>
              <a:t>/</a:t>
            </a:r>
            <a:r>
              <a:rPr kumimoji="1" lang="ja-JP" altLang="en-US" b="1" dirty="0"/>
              <a:t>回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186E4366-1EE1-4057-B168-4DC5FFDD7F6C}"/>
              </a:ext>
            </a:extLst>
          </p:cNvPr>
          <p:cNvSpPr txBox="1"/>
          <p:nvPr/>
        </p:nvSpPr>
        <p:spPr>
          <a:xfrm>
            <a:off x="1261490" y="9045791"/>
            <a:ext cx="320472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/>
              <a:t>3</a:t>
            </a:r>
            <a:r>
              <a:rPr kumimoji="1" lang="ja-JP" altLang="en-US" b="1" dirty="0"/>
              <a:t>歳～年長 </a:t>
            </a:r>
            <a:endParaRPr kumimoji="1" lang="en-US" altLang="ja-JP" b="1" dirty="0"/>
          </a:p>
          <a:p>
            <a:r>
              <a:rPr kumimoji="1" lang="en-US" altLang="ja-JP" sz="1200" b="1" dirty="0"/>
              <a:t>(</a:t>
            </a:r>
            <a:r>
              <a:rPr kumimoji="1" lang="ja-JP" altLang="en-US" sz="1200" b="1" dirty="0"/>
              <a:t>会員様はテストを受けることができます。</a:t>
            </a:r>
            <a:r>
              <a:rPr kumimoji="1" lang="en-US" altLang="ja-JP" sz="1200" b="1" dirty="0"/>
              <a:t>)</a:t>
            </a:r>
            <a:endParaRPr kumimoji="1" lang="ja-JP" altLang="en-US" sz="1200" b="1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31DF1D22-91C9-4438-8124-4E22A1374950}"/>
              </a:ext>
            </a:extLst>
          </p:cNvPr>
          <p:cNvSpPr txBox="1"/>
          <p:nvPr/>
        </p:nvSpPr>
        <p:spPr>
          <a:xfrm>
            <a:off x="2932690" y="7425242"/>
            <a:ext cx="13580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dirty="0"/>
              <a:t>(</a:t>
            </a:r>
            <a:r>
              <a:rPr kumimoji="1" lang="ja-JP" altLang="en-US" sz="1200" b="1" dirty="0"/>
              <a:t>水・木・金曜日</a:t>
            </a:r>
            <a:r>
              <a:rPr kumimoji="1" lang="en-US" altLang="ja-JP" sz="1200" b="1" dirty="0"/>
              <a:t>)</a:t>
            </a:r>
            <a:endParaRPr kumimoji="1" lang="ja-JP" altLang="en-US" sz="1200" b="1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1E0A9F0D-144A-460A-8453-A95DA2FA07E2}"/>
              </a:ext>
            </a:extLst>
          </p:cNvPr>
          <p:cNvSpPr txBox="1"/>
          <p:nvPr/>
        </p:nvSpPr>
        <p:spPr>
          <a:xfrm>
            <a:off x="339632" y="9664784"/>
            <a:ext cx="66479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dirty="0"/>
              <a:t>※</a:t>
            </a:r>
            <a:r>
              <a:rPr kumimoji="1" lang="ja-JP" altLang="en-US" sz="1200" b="1" dirty="0"/>
              <a:t>入金は、初回レッスンの前日までにお願い致します。また、入金後の返金は致しかねます。</a:t>
            </a:r>
          </a:p>
        </p:txBody>
      </p:sp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5FB30555-0368-4F23-A230-3BB8B04E04AB}"/>
              </a:ext>
            </a:extLst>
          </p:cNvPr>
          <p:cNvSpPr/>
          <p:nvPr/>
        </p:nvSpPr>
        <p:spPr>
          <a:xfrm>
            <a:off x="2891763" y="7821036"/>
            <a:ext cx="1468192" cy="118485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chemeClr val="tx1"/>
                </a:solidFill>
              </a:rPr>
              <a:t>持ち物</a:t>
            </a:r>
            <a:endParaRPr kumimoji="1" lang="en-US" altLang="ja-JP" sz="1100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1100" dirty="0">
                <a:solidFill>
                  <a:schemeClr val="tx1"/>
                </a:solidFill>
              </a:rPr>
              <a:t>水着・キャップ・バスタオル</a:t>
            </a:r>
            <a:endParaRPr kumimoji="1" lang="en-US" altLang="ja-JP" sz="1100" dirty="0">
              <a:solidFill>
                <a:schemeClr val="tx1"/>
              </a:solidFill>
            </a:endParaRPr>
          </a:p>
          <a:p>
            <a:pPr algn="ctr"/>
            <a:r>
              <a:rPr kumimoji="1" lang="en-US" altLang="ja-JP" sz="1100" dirty="0">
                <a:solidFill>
                  <a:schemeClr val="tx1"/>
                </a:solidFill>
              </a:rPr>
              <a:t>(</a:t>
            </a:r>
            <a:r>
              <a:rPr kumimoji="1" lang="ja-JP" altLang="en-US" sz="1100" dirty="0">
                <a:solidFill>
                  <a:schemeClr val="tx1"/>
                </a:solidFill>
              </a:rPr>
              <a:t>ゴーグルは自由</a:t>
            </a:r>
            <a:r>
              <a:rPr kumimoji="1" lang="en-US" altLang="ja-JP" sz="1100" dirty="0">
                <a:solidFill>
                  <a:schemeClr val="tx1"/>
                </a:solidFill>
              </a:rPr>
              <a:t>)</a:t>
            </a:r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99609BF8-9BEE-4239-935D-99DA2160F0C2}"/>
              </a:ext>
            </a:extLst>
          </p:cNvPr>
          <p:cNvSpPr/>
          <p:nvPr/>
        </p:nvSpPr>
        <p:spPr>
          <a:xfrm>
            <a:off x="3992451" y="2539550"/>
            <a:ext cx="3451538" cy="19833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2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お水が怖い</a:t>
            </a:r>
            <a:r>
              <a:rPr kumimoji="1" lang="en-US" altLang="ja-JP" sz="12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…</a:t>
            </a:r>
            <a:r>
              <a:rPr kumimoji="1" lang="ja-JP" altLang="en-US" sz="12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でもお水の中で遊ぶのは好き</a:t>
            </a:r>
            <a:r>
              <a:rPr kumimoji="1" lang="en-US" altLang="ja-JP" sz="12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…</a:t>
            </a:r>
            <a:r>
              <a:rPr kumimoji="1" lang="ja-JP" altLang="en-US" sz="12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！</a:t>
            </a:r>
            <a:endParaRPr kumimoji="1" lang="en-US" altLang="ja-JP" sz="12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2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そんなお子様の為の</a:t>
            </a:r>
            <a:endParaRPr kumimoji="1" lang="en-US" altLang="ja-JP" sz="12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4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水慣れ短期教室</a:t>
            </a:r>
            <a:r>
              <a:rPr kumimoji="1" lang="ja-JP" altLang="en-US" sz="12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を開催します！</a:t>
            </a:r>
            <a:endParaRPr kumimoji="1" lang="en-US" altLang="ja-JP" sz="12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2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このクラスは、</a:t>
            </a:r>
            <a:r>
              <a:rPr kumimoji="1" lang="en-US" altLang="ja-JP" sz="12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《</a:t>
            </a:r>
            <a:r>
              <a:rPr kumimoji="1" lang="ja-JP" altLang="en-US" sz="12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お水に慣れる</a:t>
            </a:r>
            <a:r>
              <a:rPr kumimoji="1" lang="en-US" altLang="ja-JP" sz="12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》</a:t>
            </a:r>
            <a:r>
              <a:rPr kumimoji="1" lang="ja-JP" altLang="en-US" sz="12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ことを目標に</a:t>
            </a:r>
            <a:endParaRPr kumimoji="1" lang="en-US" altLang="ja-JP" sz="12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2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練習をするクラスです。</a:t>
            </a:r>
            <a:endParaRPr kumimoji="1" lang="en-US" altLang="ja-JP" sz="12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2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水慣れ短期だからこそできる</a:t>
            </a:r>
            <a:endParaRPr kumimoji="1" lang="en-US" altLang="ja-JP" sz="12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2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おもちゃを使った練習なども行います！</a:t>
            </a:r>
            <a:endParaRPr kumimoji="1" lang="en-US" altLang="ja-JP" sz="12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2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楽しくプールの練習をしたい！というお子様は、</a:t>
            </a:r>
            <a:endParaRPr kumimoji="1" lang="en-US" altLang="ja-JP" sz="12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2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是非ご参加ください！！</a:t>
            </a:r>
            <a:endParaRPr kumimoji="1" lang="en-US" altLang="ja-JP" sz="12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94931CB-8485-453E-8496-3DFE81664B90}"/>
              </a:ext>
            </a:extLst>
          </p:cNvPr>
          <p:cNvSpPr txBox="1"/>
          <p:nvPr/>
        </p:nvSpPr>
        <p:spPr>
          <a:xfrm>
            <a:off x="9400773" y="7050886"/>
            <a:ext cx="4043363" cy="178510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お水が怖い</a:t>
            </a:r>
            <a:r>
              <a:rPr kumimoji="1"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…</a:t>
            </a:r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でもお水の中で遊ぶのは好き</a:t>
            </a:r>
            <a:r>
              <a:rPr kumimoji="1"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…</a:t>
            </a:r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！</a:t>
            </a:r>
            <a:endParaRPr kumimoji="1"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そんなお子様の為の</a:t>
            </a:r>
            <a:endParaRPr kumimoji="1"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水慣れ短期教室</a:t>
            </a:r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を開催します！</a:t>
            </a:r>
            <a:endParaRPr kumimoji="1"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このクラスは、</a:t>
            </a:r>
            <a:r>
              <a:rPr kumimoji="1"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《</a:t>
            </a:r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お水に慣れる</a:t>
            </a:r>
            <a:r>
              <a:rPr kumimoji="1"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》</a:t>
            </a:r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ことを目標に</a:t>
            </a:r>
            <a:endParaRPr kumimoji="1"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練習をするクラスです。</a:t>
            </a:r>
            <a:endParaRPr kumimoji="1"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水慣れ短期だからこそできる</a:t>
            </a:r>
            <a:endParaRPr kumimoji="1"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おもちゃを使った練習なども行います！</a:t>
            </a:r>
            <a:endParaRPr kumimoji="1"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楽しくプールの練習をしたい！というお子様は、</a:t>
            </a:r>
            <a:endParaRPr kumimoji="1"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是非ご参加ください！！</a:t>
            </a:r>
            <a:endParaRPr kumimoji="1"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678026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191</TotalTime>
  <Words>252</Words>
  <Application>Microsoft Office PowerPoint</Application>
  <PresentationFormat>ユーザー設定</PresentationFormat>
  <Paragraphs>36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HG丸ｺﾞｼｯｸM-PRO</vt:lpstr>
      <vt:lpstr>游ゴシック</vt:lpstr>
      <vt:lpstr>Arial</vt:lpstr>
      <vt:lpstr>Calibri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biztel</dc:creator>
  <cp:lastModifiedBy>midori</cp:lastModifiedBy>
  <cp:revision>24</cp:revision>
  <cp:lastPrinted>2025-06-02T04:28:28Z</cp:lastPrinted>
  <dcterms:created xsi:type="dcterms:W3CDTF">2017-07-31T10:46:25Z</dcterms:created>
  <dcterms:modified xsi:type="dcterms:W3CDTF">2025-06-02T04:35:28Z</dcterms:modified>
</cp:coreProperties>
</file>